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</p:sldIdLst>
  <p:sldSz cx="7556500" cy="10699750"/>
  <p:notesSz cx="7556500" cy="10699750"/>
  <p:embeddedFontLst>
    <p:embeddedFont>
      <p:font typeface="Calibri" panose="020F0502020204030204" pitchFamily="34" charset="0"/>
      <p:regular r:id="rId75"/>
      <p:bold r:id="rId76"/>
      <p:italic r:id="rId77"/>
      <p:boldItalic r:id="rId7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45" d="100"/>
          <a:sy n="45" d="100"/>
        </p:scale>
        <p:origin x="237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4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53179" y="9909650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72.xml"/><Relationship Id="rId3" Type="http://schemas.openxmlformats.org/officeDocument/2006/relationships/slide" Target="slide6.xml"/><Relationship Id="rId7" Type="http://schemas.openxmlformats.org/officeDocument/2006/relationships/slide" Target="slide36.xml"/><Relationship Id="rId12" Type="http://schemas.openxmlformats.org/officeDocument/2006/relationships/slide" Target="slide6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8.xml"/><Relationship Id="rId11" Type="http://schemas.openxmlformats.org/officeDocument/2006/relationships/slide" Target="slide55.xml"/><Relationship Id="rId5" Type="http://schemas.openxmlformats.org/officeDocument/2006/relationships/slide" Target="slide21.xml"/><Relationship Id="rId10" Type="http://schemas.openxmlformats.org/officeDocument/2006/relationships/slide" Target="slide51.xml"/><Relationship Id="rId4" Type="http://schemas.openxmlformats.org/officeDocument/2006/relationships/slide" Target="slide17.xml"/><Relationship Id="rId9" Type="http://schemas.openxmlformats.org/officeDocument/2006/relationships/slide" Target="slide4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psy.su/feed/cat/strelba_v_moskovskoy_shkole/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lpline74.ru/docs.php?id=1" TargetMode="External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://e-koncept.ru/2016/56567.htm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8562" y="900621"/>
            <a:ext cx="5521960" cy="635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" marR="5080" indent="-9525">
              <a:lnSpc>
                <a:spcPct val="143000"/>
              </a:lnSpc>
              <a:spcBef>
                <a:spcPts val="95"/>
              </a:spcBef>
            </a:pPr>
            <a:r>
              <a:rPr sz="1400" b="1" dirty="0">
                <a:latin typeface="Times New Roman"/>
                <a:cs typeface="Times New Roman"/>
              </a:rPr>
              <a:t>ПРОФИЛАКТИКА</a:t>
            </a:r>
            <a:r>
              <a:rPr sz="1400" b="1" spc="-8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БУЛЛИНГА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УЧЕТОМ</a:t>
            </a:r>
            <a:r>
              <a:rPr sz="1400" b="1" spc="-10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ИНДИВИДУАЛЬНО- ЛИЧНОСТНЫХ</a:t>
            </a:r>
            <a:r>
              <a:rPr sz="1400" b="1" spc="-6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ОСОБЕННОСТЕЙ</a:t>
            </a:r>
            <a:r>
              <a:rPr sz="1400" b="1" spc="-15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МЛАДШИХ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ШКОЛЬНИКОВ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43150" y="2523172"/>
            <a:ext cx="323786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latin typeface="Times New Roman"/>
                <a:cs typeface="Times New Roman"/>
              </a:rPr>
              <a:t>МЕТОДИЧЕСКИЕ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РЕКОМЕНДАЦИИ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0405" y="3640600"/>
            <a:ext cx="4629321" cy="2820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3740" cy="50590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«травит»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другого,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степень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неполноценности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«тирана».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Мотивами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являются:</a:t>
            </a:r>
            <a:endParaRPr sz="1400">
              <a:latin typeface="Times New Roman"/>
              <a:cs typeface="Times New Roman"/>
            </a:endParaRPr>
          </a:p>
          <a:p>
            <a:pPr marL="956944" indent="-495934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56310" algn="l"/>
                <a:tab pos="956944" algn="l"/>
              </a:tabLst>
            </a:pPr>
            <a:r>
              <a:rPr sz="1400" spc="-10" dirty="0">
                <a:latin typeface="Times New Roman"/>
                <a:cs typeface="Times New Roman"/>
              </a:rPr>
              <a:t>зависть;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38500"/>
              </a:lnSpc>
              <a:spcBef>
                <a:spcPts val="22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месть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(когда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переходят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разряд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буллеров: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наказать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за </a:t>
            </a:r>
            <a:r>
              <a:rPr sz="1400" dirty="0">
                <a:latin typeface="Times New Roman"/>
                <a:cs typeface="Times New Roman"/>
              </a:rPr>
              <a:t>боль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причиненные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страдания);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чувство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неприязни;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7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борьба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власть;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нейтрализация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соперника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 </a:t>
            </a:r>
            <a:r>
              <a:rPr sz="1400" spc="-10" dirty="0">
                <a:latin typeface="Times New Roman"/>
                <a:cs typeface="Times New Roman"/>
              </a:rPr>
              <a:t>преимущества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ним;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>
              <a:lnSpc>
                <a:spcPct val="142900"/>
              </a:lnSpc>
              <a:spcBef>
                <a:spcPts val="80"/>
              </a:spcBef>
              <a:buFont typeface="Symbol"/>
              <a:buChar char=""/>
              <a:tabLst>
                <a:tab pos="908685" algn="l"/>
                <a:tab pos="909319" algn="l"/>
                <a:tab pos="2441575" algn="l"/>
                <a:tab pos="3146425" algn="l"/>
                <a:tab pos="3517265" algn="l"/>
                <a:tab pos="491617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самоутверждение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вплоть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удовлетворения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садистских </a:t>
            </a:r>
            <a:r>
              <a:rPr sz="1400" dirty="0">
                <a:latin typeface="Times New Roman"/>
                <a:cs typeface="Times New Roman"/>
              </a:rPr>
              <a:t>потребностей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отдельных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личностей;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стремление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выглядеть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руто;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79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стремление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удивить, </a:t>
            </a:r>
            <a:r>
              <a:rPr sz="1400" spc="-10" dirty="0">
                <a:latin typeface="Times New Roman"/>
                <a:cs typeface="Times New Roman"/>
              </a:rPr>
              <a:t>поразить;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7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стремление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разрядиться,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«приколоться»;</a:t>
            </a:r>
            <a:endParaRPr sz="1400">
              <a:latin typeface="Times New Roman"/>
              <a:cs typeface="Times New Roman"/>
            </a:endParaRPr>
          </a:p>
          <a:p>
            <a:pPr marL="461009" marR="614680">
              <a:lnSpc>
                <a:spcPct val="143000"/>
              </a:lnSpc>
              <a:spcBef>
                <a:spcPts val="7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желание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унизить,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запугать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непонравившегося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человека. Таблица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Основные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виды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8069" y="5758179"/>
          <a:ext cx="5761354" cy="4051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0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Вид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буллинга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включает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035"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Физическое</a:t>
                      </a:r>
                      <a:r>
                        <a:rPr sz="1200" b="1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насилие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  <a:tabLst>
                          <a:tab pos="1080135" algn="l"/>
                          <a:tab pos="2078989" algn="l"/>
                          <a:tab pos="291338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Избиение,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нанесение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ударов,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шлепки,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подзатыльники,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пинки –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это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действия</a:t>
                      </a:r>
                      <a:r>
                        <a:rPr sz="12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учеников.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Эмоциональное</a:t>
                      </a:r>
                      <a:r>
                        <a:rPr sz="1200" b="1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насилие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algn="just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Угрозы,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насмешки,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присвоение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обидных</a:t>
                      </a:r>
                      <a:r>
                        <a:rPr sz="120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кличек,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0165" algn="just">
                        <a:lnSpc>
                          <a:spcPct val="1434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бесконечные</a:t>
                      </a:r>
                      <a:r>
                        <a:rPr sz="1200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замечания,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критика,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необъективные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оценки</a:t>
                      </a:r>
                      <a:r>
                        <a:rPr sz="1200" spc="34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стороны</a:t>
                      </a:r>
                      <a:r>
                        <a:rPr sz="1200" spc="3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учителей,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высмеивание,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оскорбление,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унижение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ученика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присутствие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2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принуждение</a:t>
                      </a:r>
                      <a:r>
                        <a:rPr sz="12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200" spc="3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что-то,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чего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ребенок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делать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хочет.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1435" algn="just">
                        <a:lnSpc>
                          <a:spcPct val="1434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Распространение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слухов</a:t>
                      </a:r>
                      <a:r>
                        <a:rPr sz="1200" spc="19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сплетен,</a:t>
                      </a:r>
                      <a:r>
                        <a:rPr sz="12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социальное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исключение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изоляция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(когда</a:t>
                      </a:r>
                      <a:r>
                        <a:rPr sz="12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ребенком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никто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общается,</a:t>
                      </a:r>
                      <a:r>
                        <a:rPr sz="1200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приглашает</a:t>
                      </a:r>
                      <a:r>
                        <a:rPr sz="1200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игру,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выбирает</a:t>
                      </a:r>
                      <a:r>
                        <a:rPr sz="12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команду);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избегание;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манипуляция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дружбой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(«Если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ты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дружишь</a:t>
                      </a:r>
                      <a:r>
                        <a:rPr sz="12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ней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мы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тобой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друзья»).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68069" y="724376"/>
          <a:ext cx="5760720" cy="8896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69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algn="just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Дискриминация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национальным</a:t>
                      </a:r>
                      <a:r>
                        <a:rPr sz="12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социальным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0800" algn="just">
                        <a:lnSpc>
                          <a:spcPct val="143400"/>
                        </a:lnSpc>
                        <a:spcBef>
                          <a:spcPts val="35"/>
                        </a:spcBef>
                        <a:tabLst>
                          <a:tab pos="1233170" algn="l"/>
                          <a:tab pos="267970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признакам.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Подчеркивание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физических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недостатков.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Нецензурная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брань.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Умышленное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доведение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человека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стресса,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срыва.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6355" algn="just">
                        <a:lnSpc>
                          <a:spcPct val="142500"/>
                        </a:lnSpc>
                        <a:spcBef>
                          <a:spcPts val="5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Распространение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записок,</a:t>
                      </a:r>
                      <a:r>
                        <a:rPr sz="1200" spc="305" dirty="0"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нашептывание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оскорблений,</a:t>
                      </a:r>
                      <a:r>
                        <a:rPr sz="1200" spc="2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200" spc="2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быть</a:t>
                      </a:r>
                      <a:r>
                        <a:rPr sz="1200" spc="229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услышаны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жертвой,</a:t>
                      </a:r>
                      <a:r>
                        <a:rPr sz="120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унизительные</a:t>
                      </a:r>
                      <a:r>
                        <a:rPr sz="12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надписи</a:t>
                      </a:r>
                      <a:r>
                        <a:rPr sz="12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3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доске</a:t>
                      </a:r>
                      <a:r>
                        <a:rPr sz="12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общественных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местах.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46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893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Экономическое</a:t>
                      </a:r>
                      <a:r>
                        <a:rPr sz="12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насилие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Порча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отнятие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личных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вещей.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Вымогательство.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60325">
                        <a:lnSpc>
                          <a:spcPts val="2100"/>
                        </a:lnSpc>
                        <a:spcBef>
                          <a:spcPts val="1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Отбирание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денег.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Повреждение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имущества.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Жертву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12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принуждать</a:t>
                      </a:r>
                      <a:r>
                        <a:rPr sz="12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воровству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имуществ</a:t>
                      </a:r>
                      <a:r>
                        <a:rPr sz="1200" spc="-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3975">
                        <a:lnSpc>
                          <a:spcPts val="203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такая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тактика</a:t>
                      </a:r>
                      <a:r>
                        <a:rPr sz="12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используется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возложения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вины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исключительно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жертву.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25"/>
                        </a:lnSpc>
                        <a:tabLst>
                          <a:tab pos="1384935" algn="l"/>
                          <a:tab pos="270827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Систематически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осуществляются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анонимные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690245" algn="l"/>
                          <a:tab pos="937894" algn="l"/>
                          <a:tab pos="2004060" algn="l"/>
                          <a:tab pos="320421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звонки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отправляются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оскорбляющего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мобильных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угрожающего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рода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сообщения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телефонов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929005" algn="l"/>
                          <a:tab pos="2633345" algn="l"/>
                          <a:tab pos="336169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Съемка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компрометирующих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фото-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видеоматериалов,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публикация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сети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Интернет.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Отправление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анонимных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угроз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оскорблений.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946785" algn="l"/>
                          <a:tab pos="1613535" algn="l"/>
                          <a:tab pos="1946910" algn="l"/>
                          <a:tab pos="275145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Создание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групп,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которых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намеренно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игнорируются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определенные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люди.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251585" algn="l"/>
                          <a:tab pos="2260600" algn="l"/>
                          <a:tab pos="320294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Выстраивание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фальшивых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дружеских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2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родственных</a:t>
                      </a:r>
                      <a:r>
                        <a:rPr sz="12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отношений</a:t>
                      </a:r>
                      <a:r>
                        <a:rPr sz="120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(чтобы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узнать</a:t>
                      </a:r>
                      <a:r>
                        <a:rPr sz="1200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личную,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Кибербуллинг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интимную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информацию).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чата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Рассылка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злых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негативных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сообщений.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890269" algn="l"/>
                          <a:tab pos="2032000" algn="l"/>
                          <a:tab pos="297434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Рассылка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непристойных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материалов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(видео,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картинок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компьютерных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вирусов).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Взлом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другого</a:t>
                      </a:r>
                      <a:r>
                        <a:rPr sz="12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аккаунта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r>
                        <a:rPr sz="12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рассылки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различной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информации,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его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03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удаления.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  <a:spcBef>
                          <a:spcPts val="71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Написание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обидных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комментариев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фотографиям,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  <a:spcBef>
                          <a:spcPts val="665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социальных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2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видео,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стене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пользователя,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сообществах.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сетей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2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Распространение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непристойного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видео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фото.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68069" y="724534"/>
          <a:ext cx="5760720" cy="28936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8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345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  <a:tabLst>
                          <a:tab pos="190944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Взлом</a:t>
                      </a:r>
                      <a:r>
                        <a:rPr sz="1200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чужого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аккаунта,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редактирование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623570" algn="l"/>
                          <a:tab pos="1365885" algn="l"/>
                          <a:tab pos="2004060" algn="l"/>
                          <a:tab pos="27279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целью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очернить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другого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человека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(например,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рассылка</a:t>
                      </a:r>
                      <a:r>
                        <a:rPr sz="12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сообщений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аккаунта,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лживой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информации).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003935" algn="l"/>
                          <a:tab pos="1717675" algn="l"/>
                          <a:tab pos="2365375" algn="l"/>
                          <a:tab pos="271780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Намеренное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создание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группы,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выражения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ненависти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травли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определенного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человека.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Создание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фальшивого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профиля</a:t>
                      </a:r>
                      <a:r>
                        <a:rPr sz="12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третирования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6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другого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человека.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7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  <a:tabLst>
                          <a:tab pos="1165860" algn="l"/>
                          <a:tab pos="1518285" algn="l"/>
                          <a:tab pos="242697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Публикация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Интернет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непристойного,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Видео-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компрометирующего,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позорящего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другого человека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5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порталов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видео.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064894" y="3799014"/>
            <a:ext cx="5793740" cy="31051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967864" algn="just">
              <a:lnSpc>
                <a:spcPct val="100000"/>
              </a:lnSpc>
              <a:spcBef>
                <a:spcPts val="890"/>
              </a:spcBef>
            </a:pPr>
            <a:r>
              <a:rPr sz="1400" b="1" dirty="0">
                <a:latin typeface="Times New Roman"/>
                <a:cs typeface="Times New Roman"/>
              </a:rPr>
              <a:t>Признаки</a:t>
            </a:r>
            <a:r>
              <a:rPr sz="1400" b="1" spc="-1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жертвы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буллинга</a:t>
            </a:r>
            <a:endParaRPr sz="1400">
              <a:latin typeface="Times New Roman"/>
              <a:cs typeface="Times New Roman"/>
            </a:endParaRPr>
          </a:p>
          <a:p>
            <a:pPr marL="12700" marR="5080" indent="495934" algn="just">
              <a:lnSpc>
                <a:spcPct val="143500"/>
              </a:lnSpc>
              <a:spcBef>
                <a:spcPts val="65"/>
              </a:spcBef>
            </a:pP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м,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5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50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  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70" dirty="0">
                <a:latin typeface="Times New Roman"/>
                <a:cs typeface="Times New Roman"/>
              </a:rPr>
              <a:t>ю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Ж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ло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щущ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к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ч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-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м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хул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йн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ю.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4894" y="6868477"/>
            <a:ext cx="4847590" cy="2800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765">
              <a:lnSpc>
                <a:spcPct val="147500"/>
              </a:lnSpc>
              <a:spcBef>
                <a:spcPts val="95"/>
              </a:spcBef>
              <a:tabLst>
                <a:tab pos="774065" algn="l"/>
                <a:tab pos="1945005" algn="l"/>
                <a:tab pos="2962910" algn="l"/>
                <a:tab pos="4076700" algn="l"/>
              </a:tabLst>
            </a:pPr>
            <a:r>
              <a:rPr sz="1400" spc="-10" dirty="0">
                <a:latin typeface="Times New Roman"/>
                <a:cs typeface="Times New Roman"/>
              </a:rPr>
              <a:t>людям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необходимо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проявлять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предельное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внимание незначительному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изменению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ребенка.</a:t>
            </a:r>
            <a:endParaRPr sz="1400">
              <a:latin typeface="Times New Roman"/>
              <a:cs typeface="Times New Roman"/>
            </a:endParaRPr>
          </a:p>
          <a:p>
            <a:pPr marL="461009" marR="508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реагируют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по-</a:t>
            </a:r>
            <a:r>
              <a:rPr sz="1400" spc="-10" dirty="0">
                <a:latin typeface="Times New Roman"/>
                <a:cs typeface="Times New Roman"/>
              </a:rPr>
              <a:t>разному. Поведенческие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буллинга:</a:t>
            </a:r>
            <a:endParaRPr sz="1400">
              <a:latin typeface="Times New Roman"/>
              <a:cs typeface="Times New Roman"/>
            </a:endParaRPr>
          </a:p>
          <a:p>
            <a:pPr marL="508634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508634" algn="l"/>
              </a:tabLst>
            </a:pPr>
            <a:r>
              <a:rPr sz="1400" dirty="0">
                <a:latin typeface="Times New Roman"/>
                <a:cs typeface="Times New Roman"/>
              </a:rPr>
              <a:t>дистанцированность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взрослых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детей;</a:t>
            </a:r>
            <a:endParaRPr sz="1400">
              <a:latin typeface="Times New Roman"/>
              <a:cs typeface="Times New Roman"/>
            </a:endParaRPr>
          </a:p>
          <a:p>
            <a:pPr marL="508634" indent="-133350">
              <a:lnSpc>
                <a:spcPct val="100000"/>
              </a:lnSpc>
              <a:spcBef>
                <a:spcPts val="725"/>
              </a:spcBef>
              <a:buChar char="–"/>
              <a:tabLst>
                <a:tab pos="508634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негативизм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обсуждении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темы </a:t>
            </a:r>
            <a:r>
              <a:rPr sz="1400" spc="-10" dirty="0">
                <a:latin typeface="Times New Roman"/>
                <a:cs typeface="Times New Roman"/>
              </a:rPr>
              <a:t>буллинга;</a:t>
            </a:r>
            <a:endParaRPr sz="1400">
              <a:latin typeface="Times New Roman"/>
              <a:cs typeface="Times New Roman"/>
            </a:endParaRPr>
          </a:p>
          <a:p>
            <a:pPr marL="461009" marR="729615" indent="-85725">
              <a:lnSpc>
                <a:spcPct val="143000"/>
              </a:lnSpc>
              <a:spcBef>
                <a:spcPts val="75"/>
              </a:spcBef>
              <a:buChar char="–"/>
              <a:tabLst>
                <a:tab pos="508634" algn="l"/>
              </a:tabLst>
            </a:pPr>
            <a:r>
              <a:rPr sz="1400" dirty="0">
                <a:latin typeface="Times New Roman"/>
                <a:cs typeface="Times New Roman"/>
              </a:rPr>
              <a:t>агрессивность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детям. </a:t>
            </a:r>
            <a:r>
              <a:rPr sz="1400" dirty="0">
                <a:latin typeface="Times New Roman"/>
                <a:cs typeface="Times New Roman"/>
              </a:rPr>
              <a:t>Эмоциональные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напряженность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страх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появлении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ровесников;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19376" y="6965632"/>
            <a:ext cx="73279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631825" algn="l"/>
              </a:tabLst>
            </a:pPr>
            <a:r>
              <a:rPr sz="1400" spc="-20" dirty="0">
                <a:latin typeface="Times New Roman"/>
                <a:cs typeface="Times New Roman"/>
              </a:rPr>
              <a:t>даже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922528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594360" indent="-133985" algn="just">
              <a:lnSpc>
                <a:spcPct val="100000"/>
              </a:lnSpc>
              <a:spcBef>
                <a:spcPts val="815"/>
              </a:spcBef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обидчивость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раздражительность;</a:t>
            </a:r>
            <a:endParaRPr sz="1400">
              <a:latin typeface="Times New Roman"/>
              <a:cs typeface="Times New Roman"/>
            </a:endParaRPr>
          </a:p>
          <a:p>
            <a:pPr marL="594360" indent="-133985" algn="just">
              <a:lnSpc>
                <a:spcPct val="100000"/>
              </a:lnSpc>
              <a:spcBef>
                <a:spcPts val="720"/>
              </a:spcBef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грусть,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печаль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неустойчивое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настроение.</a:t>
            </a:r>
            <a:endParaRPr sz="1400">
              <a:latin typeface="Times New Roman"/>
              <a:cs typeface="Times New Roman"/>
            </a:endParaRPr>
          </a:p>
          <a:p>
            <a:pPr marL="2091689" algn="just">
              <a:lnSpc>
                <a:spcPct val="100000"/>
              </a:lnSpc>
              <a:spcBef>
                <a:spcPts val="720"/>
              </a:spcBef>
            </a:pPr>
            <a:r>
              <a:rPr sz="1400" b="1" dirty="0">
                <a:latin typeface="Times New Roman"/>
                <a:cs typeface="Times New Roman"/>
              </a:rPr>
              <a:t>Профилактика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буллинга</a:t>
            </a:r>
            <a:endParaRPr sz="1400">
              <a:latin typeface="Times New Roman"/>
              <a:cs typeface="Times New Roman"/>
            </a:endParaRPr>
          </a:p>
          <a:p>
            <a:pPr marL="12700" marR="1524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Профилактика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направлена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буллинга.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включает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семьями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marR="15240" lvl="1" indent="543560" algn="just">
              <a:lnSpc>
                <a:spcPct val="143000"/>
              </a:lnSpc>
              <a:spcBef>
                <a:spcPts val="75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Изучение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типа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также </a:t>
            </a:r>
            <a:r>
              <a:rPr sz="1400" dirty="0">
                <a:latin typeface="Times New Roman"/>
                <a:cs typeface="Times New Roman"/>
              </a:rPr>
              <a:t>поведение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семье.</a:t>
            </a:r>
            <a:endParaRPr sz="1400">
              <a:latin typeface="Times New Roman"/>
              <a:cs typeface="Times New Roman"/>
            </a:endParaRPr>
          </a:p>
          <a:p>
            <a:pPr marL="12700" marR="5080" lvl="1" indent="543560" algn="just">
              <a:lnSpc>
                <a:spcPct val="142900"/>
              </a:lnSpc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Изучение</a:t>
            </a:r>
            <a:r>
              <a:rPr sz="1400" spc="4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коррекция</a:t>
            </a:r>
            <a:r>
              <a:rPr sz="1400" spc="4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нарушения</a:t>
            </a:r>
            <a:r>
              <a:rPr sz="1400" spc="5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материнско-</a:t>
            </a:r>
            <a:r>
              <a:rPr sz="1400" spc="-10" dirty="0">
                <a:latin typeface="Times New Roman"/>
                <a:cs typeface="Times New Roman"/>
              </a:rPr>
              <a:t>детских </a:t>
            </a:r>
            <a:r>
              <a:rPr sz="1400" dirty="0">
                <a:latin typeface="Times New Roman"/>
                <a:cs typeface="Times New Roman"/>
              </a:rPr>
              <a:t>отношений,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служат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причиной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снижения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эмоционального </a:t>
            </a:r>
            <a:r>
              <a:rPr sz="1400" dirty="0">
                <a:latin typeface="Times New Roman"/>
                <a:cs typeface="Times New Roman"/>
              </a:rPr>
              <a:t>благополучия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отклонений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оптимальном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психическом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развитии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младенческом,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раннем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дошкольном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возрасте.</a:t>
            </a:r>
            <a:endParaRPr sz="1400">
              <a:latin typeface="Times New Roman"/>
              <a:cs typeface="Times New Roman"/>
            </a:endParaRPr>
          </a:p>
          <a:p>
            <a:pPr marL="12700" marR="15875" lvl="1" indent="543560" algn="just">
              <a:lnSpc>
                <a:spcPct val="143000"/>
              </a:lnSpc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Формирование</a:t>
            </a:r>
            <a:r>
              <a:rPr sz="1400" spc="43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личности,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жизненного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стиля,</a:t>
            </a:r>
            <a:r>
              <a:rPr sz="1400" spc="459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стратегий </a:t>
            </a:r>
            <a:r>
              <a:rPr sz="1400" dirty="0">
                <a:latin typeface="Times New Roman"/>
                <a:cs typeface="Times New Roman"/>
              </a:rPr>
              <a:t>поведения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учеников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проведение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родительских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собраний, </a:t>
            </a:r>
            <a:r>
              <a:rPr sz="1400" dirty="0">
                <a:latin typeface="Times New Roman"/>
                <a:cs typeface="Times New Roman"/>
              </a:rPr>
              <a:t>классных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часов,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классных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общешкольных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мероприятий.</a:t>
            </a:r>
            <a:endParaRPr sz="1400">
              <a:latin typeface="Times New Roman"/>
              <a:cs typeface="Times New Roman"/>
            </a:endParaRPr>
          </a:p>
          <a:p>
            <a:pPr marL="12700" marR="15240" lvl="1" indent="543560" algn="just">
              <a:lnSpc>
                <a:spcPts val="2480"/>
              </a:lnSpc>
              <a:spcBef>
                <a:spcPts val="135"/>
              </a:spcBef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Скорейшее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грамотное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разобщение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(подростка)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-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буллеров,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ограничение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стрессовых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воздействий.</a:t>
            </a:r>
            <a:endParaRPr sz="1400">
              <a:latin typeface="Times New Roman"/>
              <a:cs typeface="Times New Roman"/>
            </a:endParaRPr>
          </a:p>
          <a:p>
            <a:pPr marL="909319" lvl="1" indent="-353060" algn="just">
              <a:lnSpc>
                <a:spcPct val="100000"/>
              </a:lnSpc>
              <a:spcBef>
                <a:spcPts val="505"/>
              </a:spcBef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Укрепление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защитных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 личности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противостоянии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травле.</a:t>
            </a:r>
            <a:endParaRPr sz="1400">
              <a:latin typeface="Times New Roman"/>
              <a:cs typeface="Times New Roman"/>
            </a:endParaRPr>
          </a:p>
          <a:p>
            <a:pPr marL="136525" marR="139700" indent="991869" algn="just">
              <a:lnSpc>
                <a:spcPct val="143000"/>
              </a:lnSpc>
            </a:pPr>
            <a:r>
              <a:rPr sz="1400" b="1" dirty="0">
                <a:latin typeface="Times New Roman"/>
                <a:cs typeface="Times New Roman"/>
              </a:rPr>
              <a:t>Рекомендации</a:t>
            </a:r>
            <a:r>
              <a:rPr sz="1400" b="1" spc="8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учителям,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педагогам-</a:t>
            </a:r>
            <a:r>
              <a:rPr sz="1400" b="1" spc="-10" dirty="0">
                <a:latin typeface="Times New Roman"/>
                <a:cs typeface="Times New Roman"/>
              </a:rPr>
              <a:t>психологам, </a:t>
            </a:r>
            <a:r>
              <a:rPr sz="1400" b="1" dirty="0">
                <a:latin typeface="Times New Roman"/>
                <a:cs typeface="Times New Roman"/>
              </a:rPr>
              <a:t>администрациям</a:t>
            </a:r>
            <a:r>
              <a:rPr sz="1400" b="1" spc="-10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школ</a:t>
            </a:r>
            <a:r>
              <a:rPr sz="1400" b="1" spc="-8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(при</a:t>
            </a:r>
            <a:r>
              <a:rPr sz="1400" b="1" spc="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проведении</a:t>
            </a:r>
            <a:r>
              <a:rPr sz="1400" b="1" spc="-10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первичной</a:t>
            </a:r>
            <a:r>
              <a:rPr sz="1400" b="1" spc="-9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профилактики)</a:t>
            </a:r>
            <a:endParaRPr sz="1400">
              <a:latin typeface="Times New Roman"/>
              <a:cs typeface="Times New Roman"/>
            </a:endParaRPr>
          </a:p>
          <a:p>
            <a:pPr marL="909319" indent="-353060" algn="just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Начните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точного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определения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</a:t>
            </a:r>
            <a:endParaRPr sz="1400">
              <a:latin typeface="Times New Roman"/>
              <a:cs typeface="Times New Roman"/>
            </a:endParaRPr>
          </a:p>
          <a:p>
            <a:pPr marL="909319" indent="-353060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Установите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имеют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вашей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школе.</a:t>
            </a:r>
            <a:endParaRPr sz="1400">
              <a:latin typeface="Times New Roman"/>
              <a:cs typeface="Times New Roman"/>
            </a:endParaRPr>
          </a:p>
          <a:p>
            <a:pPr marL="12700" marR="15240" indent="543560" algn="just">
              <a:lnSpc>
                <a:spcPct val="143000"/>
              </a:lnSpc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Узнайте,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какими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способами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поддерживают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авторитет учителя,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административные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работники,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ученики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школы.</a:t>
            </a:r>
            <a:endParaRPr sz="1400">
              <a:latin typeface="Times New Roman"/>
              <a:cs typeface="Times New Roman"/>
            </a:endParaRPr>
          </a:p>
          <a:p>
            <a:pPr marL="12700" marR="13335" indent="543560" algn="just">
              <a:lnSpc>
                <a:spcPct val="143000"/>
              </a:lnSpc>
              <a:spcBef>
                <a:spcPts val="70"/>
              </a:spcBef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8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организации</a:t>
            </a:r>
            <a:r>
              <a:rPr sz="1400" spc="5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действий</a:t>
            </a:r>
            <a:r>
              <a:rPr sz="1400" spc="2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следует</a:t>
            </a:r>
            <a:r>
              <a:rPr sz="1400" spc="29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приступать</a:t>
            </a:r>
            <a:r>
              <a:rPr sz="1400" spc="5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после </a:t>
            </a:r>
            <a:r>
              <a:rPr sz="1400" dirty="0">
                <a:latin typeface="Times New Roman"/>
                <a:cs typeface="Times New Roman"/>
              </a:rPr>
              <a:t>исследования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анкет,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изучения </a:t>
            </a:r>
            <a:r>
              <a:rPr sz="1400" dirty="0">
                <a:latin typeface="Times New Roman"/>
                <a:cs typeface="Times New Roman"/>
              </a:rPr>
              <a:t>специальной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литературы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видеозаписей.</a:t>
            </a:r>
            <a:endParaRPr sz="1400">
              <a:latin typeface="Times New Roman"/>
              <a:cs typeface="Times New Roman"/>
            </a:endParaRPr>
          </a:p>
          <a:p>
            <a:pPr marL="12700" marR="11430" indent="543560" algn="just">
              <a:lnSpc>
                <a:spcPct val="143000"/>
              </a:lnSpc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Находить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проблему.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Важно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проводить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10" dirty="0">
                <a:latin typeface="Times New Roman"/>
                <a:cs typeface="Times New Roman"/>
              </a:rPr>
              <a:t> школьниками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беседы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индивидуальные,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групповые.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8957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7145" indent="543560">
              <a:lnSpc>
                <a:spcPct val="142900"/>
              </a:lnSpc>
              <a:spcBef>
                <a:spcPts val="90"/>
              </a:spcBef>
              <a:buAutoNum type="arabicPeriod" startAt="6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Определите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персонала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способствует </a:t>
            </a:r>
            <a:r>
              <a:rPr sz="1400" dirty="0">
                <a:latin typeface="Times New Roman"/>
                <a:cs typeface="Times New Roman"/>
              </a:rPr>
              <a:t>позитивным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межличностным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отношениям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учащимися.</a:t>
            </a:r>
            <a:endParaRPr sz="1400">
              <a:latin typeface="Times New Roman"/>
              <a:cs typeface="Times New Roman"/>
            </a:endParaRPr>
          </a:p>
          <a:p>
            <a:pPr marL="12700" marR="24765" indent="543560">
              <a:lnSpc>
                <a:spcPct val="143000"/>
              </a:lnSpc>
              <a:buAutoNum type="arabicPeriod" startAt="6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10" dirty="0">
                <a:latin typeface="Times New Roman"/>
                <a:cs typeface="Times New Roman"/>
              </a:rPr>
              <a:t> терять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«обидчиков».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Беседуйте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только </a:t>
            </a:r>
            <a:r>
              <a:rPr sz="1400" dirty="0">
                <a:latin typeface="Times New Roman"/>
                <a:cs typeface="Times New Roman"/>
              </a:rPr>
              <a:t>с виновными,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родителями,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сложно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сделать.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Работа</a:t>
            </a:r>
            <a:r>
              <a:rPr sz="1400" i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1400" i="1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компаниями</a:t>
            </a:r>
            <a:r>
              <a:rPr sz="1400" i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обидчиков:</a:t>
            </a:r>
            <a:endParaRPr sz="1400">
              <a:latin typeface="Times New Roman"/>
              <a:cs typeface="Times New Roman"/>
            </a:endParaRPr>
          </a:p>
          <a:p>
            <a:pPr marL="12700" marR="14604" indent="543560">
              <a:lnSpc>
                <a:spcPct val="143000"/>
              </a:lnSpc>
              <a:spcBef>
                <a:spcPts val="75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Работая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обидчиками,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экстренно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эффективно </a:t>
            </a:r>
            <a:r>
              <a:rPr sz="1400" dirty="0">
                <a:latin typeface="Times New Roman"/>
                <a:cs typeface="Times New Roman"/>
              </a:rPr>
              <a:t>разоблачать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стараться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отделить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единомышленников.</a:t>
            </a:r>
            <a:endParaRPr sz="1400">
              <a:latin typeface="Times New Roman"/>
              <a:cs typeface="Times New Roman"/>
            </a:endParaRPr>
          </a:p>
          <a:p>
            <a:pPr marL="12700" marR="9525" indent="543560">
              <a:lnSpc>
                <a:spcPct val="143000"/>
              </a:lnSpc>
              <a:buAutoNum type="arabicPeriod"/>
              <a:tabLst>
                <a:tab pos="908685" algn="l"/>
                <a:tab pos="909319" algn="l"/>
                <a:tab pos="1318895" algn="l"/>
                <a:tab pos="2356485" algn="l"/>
                <a:tab pos="2737485" algn="l"/>
                <a:tab pos="3756025" algn="l"/>
                <a:tab pos="4208780" algn="l"/>
                <a:tab pos="4942205" algn="l"/>
              </a:tabLst>
            </a:pPr>
            <a:r>
              <a:rPr sz="1400" spc="-25" dirty="0">
                <a:latin typeface="Times New Roman"/>
                <a:cs typeface="Times New Roman"/>
              </a:rPr>
              <a:t>Не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настаивать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на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наказании,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это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усилит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групповую </a:t>
            </a:r>
            <a:r>
              <a:rPr sz="1400" dirty="0">
                <a:latin typeface="Times New Roman"/>
                <a:cs typeface="Times New Roman"/>
              </a:rPr>
              <a:t>солидарность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обидчиков.</a:t>
            </a:r>
            <a:endParaRPr sz="1400">
              <a:latin typeface="Times New Roman"/>
              <a:cs typeface="Times New Roman"/>
            </a:endParaRPr>
          </a:p>
          <a:p>
            <a:pPr marL="12700" marR="5080" indent="543560">
              <a:lnSpc>
                <a:spcPts val="2480"/>
              </a:lnSpc>
              <a:spcBef>
                <a:spcPts val="135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Работая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человеком,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умело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использовать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силу </a:t>
            </a:r>
            <a:r>
              <a:rPr sz="1400" dirty="0">
                <a:latin typeface="Times New Roman"/>
                <a:cs typeface="Times New Roman"/>
              </a:rPr>
              <a:t>конфронтации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классного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сообщества.</a:t>
            </a:r>
            <a:endParaRPr sz="1400">
              <a:latin typeface="Times New Roman"/>
              <a:cs typeface="Times New Roman"/>
            </a:endParaRPr>
          </a:p>
          <a:p>
            <a:pPr marL="909319" indent="-35306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Помогите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ребёнку,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жертвой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самому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решить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проблему.</a:t>
            </a:r>
            <a:endParaRPr sz="1400">
              <a:latin typeface="Times New Roman"/>
              <a:cs typeface="Times New Roman"/>
            </a:endParaRPr>
          </a:p>
          <a:p>
            <a:pPr marL="909319" indent="-353060">
              <a:lnSpc>
                <a:spcPct val="100000"/>
              </a:lnSpc>
              <a:spcBef>
                <a:spcPts val="725"/>
              </a:spcBef>
              <a:buAutoNum type="arabicPeriod" startAt="5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Конструктивно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работайте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родителями.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Работа</a:t>
            </a:r>
            <a:r>
              <a:rPr sz="1400" i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1400" i="1" u="sng" spc="4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обидчиками:</a:t>
            </a:r>
            <a:endParaRPr sz="1400">
              <a:latin typeface="Times New Roman"/>
              <a:cs typeface="Times New Roman"/>
            </a:endParaRPr>
          </a:p>
          <a:p>
            <a:pPr marL="12700" marR="8890" indent="543560">
              <a:lnSpc>
                <a:spcPct val="143000"/>
              </a:lnSpc>
              <a:spcBef>
                <a:spcPts val="75"/>
              </a:spcBef>
              <a:buAutoNum type="arabicPeriod"/>
              <a:tabLst>
                <a:tab pos="908685" algn="l"/>
                <a:tab pos="909319" algn="l"/>
                <a:tab pos="1946275" algn="l"/>
                <a:tab pos="3297554" algn="l"/>
                <a:tab pos="3564254" algn="l"/>
                <a:tab pos="4620895" algn="l"/>
                <a:tab pos="56965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Заниматься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профилактикой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коррекцией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отклонений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эмоциональной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сфере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  <a:p>
            <a:pPr marL="909319" indent="-35306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Снижать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асоциальное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909319" indent="-353060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Развивать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стрессоустойчивые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качества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обучающихся.</a:t>
            </a:r>
            <a:endParaRPr sz="1400">
              <a:latin typeface="Times New Roman"/>
              <a:cs typeface="Times New Roman"/>
            </a:endParaRPr>
          </a:p>
          <a:p>
            <a:pPr marL="12700" indent="543560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Направлять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осознание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развитие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имеющихся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личностных</a:t>
            </a:r>
            <a:endParaRPr sz="1400">
              <a:latin typeface="Times New Roman"/>
              <a:cs typeface="Times New Roman"/>
            </a:endParaRPr>
          </a:p>
          <a:p>
            <a:pPr marL="12700" marR="20320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ресурсов,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способствующих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формированию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жизненного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стиля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высокоэффективного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поведения.</a:t>
            </a:r>
            <a:endParaRPr sz="1400">
              <a:latin typeface="Times New Roman"/>
              <a:cs typeface="Times New Roman"/>
            </a:endParaRPr>
          </a:p>
          <a:p>
            <a:pPr marL="909319" indent="-353060">
              <a:lnSpc>
                <a:spcPct val="100000"/>
              </a:lnSpc>
              <a:spcBef>
                <a:spcPts val="725"/>
              </a:spcBef>
              <a:buAutoNum type="arabicPeriod" startAt="5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формировать:</a:t>
            </a:r>
            <a:endParaRPr sz="1400">
              <a:latin typeface="Times New Roman"/>
              <a:cs typeface="Times New Roman"/>
            </a:endParaRPr>
          </a:p>
          <a:p>
            <a:pPr marL="12700" marR="15875" indent="448309">
              <a:lnSpc>
                <a:spcPct val="143000"/>
              </a:lnSpc>
              <a:spcBef>
                <a:spcPts val="150"/>
              </a:spcBef>
              <a:buFont typeface="Symbol"/>
              <a:buChar char=""/>
              <a:tabLst>
                <a:tab pos="908685" algn="l"/>
                <a:tab pos="909319" algn="l"/>
                <a:tab pos="1737995" algn="l"/>
                <a:tab pos="2556510" algn="l"/>
                <a:tab pos="3721100" algn="l"/>
                <a:tab pos="4692015" algn="l"/>
                <a:tab pos="506349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навыки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оценки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социальной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ситуации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принятия </a:t>
            </a:r>
            <a:r>
              <a:rPr sz="1400" dirty="0">
                <a:latin typeface="Times New Roman"/>
                <a:cs typeface="Times New Roman"/>
              </a:rPr>
              <a:t>ответственности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собственное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ней;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>
              <a:lnSpc>
                <a:spcPct val="138500"/>
              </a:lnSpc>
              <a:spcBef>
                <a:spcPts val="22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навыки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восприятия,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использования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оказания </a:t>
            </a:r>
            <a:r>
              <a:rPr sz="1400" spc="-10" dirty="0">
                <a:latin typeface="Times New Roman"/>
                <a:cs typeface="Times New Roman"/>
              </a:rPr>
              <a:t>психологической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социальной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поддержки;</a:t>
            </a:r>
            <a:endParaRPr sz="1400">
              <a:latin typeface="Times New Roman"/>
              <a:cs typeface="Times New Roman"/>
            </a:endParaRPr>
          </a:p>
          <a:p>
            <a:pPr marL="12700" marR="22225" indent="448309">
              <a:lnSpc>
                <a:spcPct val="138500"/>
              </a:lnSpc>
              <a:spcBef>
                <a:spcPts val="300"/>
              </a:spcBef>
              <a:buFont typeface="Symbol"/>
              <a:buChar char=""/>
              <a:tabLst>
                <a:tab pos="908685" algn="l"/>
                <a:tab pos="909319" algn="l"/>
                <a:tab pos="1671320" algn="l"/>
                <a:tab pos="2813050" algn="l"/>
                <a:tab pos="3460750" algn="l"/>
                <a:tab pos="4193540" algn="l"/>
                <a:tab pos="4488815" algn="l"/>
                <a:tab pos="527939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навыки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отстаивания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своих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границ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защиты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своего </a:t>
            </a:r>
            <a:r>
              <a:rPr sz="1400" dirty="0">
                <a:latin typeface="Times New Roman"/>
                <a:cs typeface="Times New Roman"/>
              </a:rPr>
              <a:t>персонального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пространства;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989" y="9514522"/>
            <a:ext cx="86360" cy="9525"/>
          </a:xfrm>
          <a:custGeom>
            <a:avLst/>
            <a:gdLst/>
            <a:ahLst/>
            <a:cxnLst/>
            <a:rect l="l" t="t" r="r" b="b"/>
            <a:pathLst>
              <a:path w="86360" h="9525">
                <a:moveTo>
                  <a:pt x="86042" y="0"/>
                </a:moveTo>
                <a:lnTo>
                  <a:pt x="0" y="0"/>
                </a:lnTo>
                <a:lnTo>
                  <a:pt x="0" y="9525"/>
                </a:lnTo>
                <a:lnTo>
                  <a:pt x="86042" y="9525"/>
                </a:lnTo>
                <a:lnTo>
                  <a:pt x="860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8544" y="9648190"/>
            <a:ext cx="5808345" cy="304800"/>
          </a:xfrm>
          <a:custGeom>
            <a:avLst/>
            <a:gdLst/>
            <a:ahLst/>
            <a:cxnLst/>
            <a:rect l="l" t="t" r="r" b="b"/>
            <a:pathLst>
              <a:path w="5808345" h="304800">
                <a:moveTo>
                  <a:pt x="5808345" y="0"/>
                </a:moveTo>
                <a:lnTo>
                  <a:pt x="0" y="0"/>
                </a:lnTo>
                <a:lnTo>
                  <a:pt x="0" y="304799"/>
                </a:lnTo>
                <a:lnTo>
                  <a:pt x="5808345" y="304799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64894" y="624649"/>
            <a:ext cx="5799455" cy="9225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25" indent="448309">
              <a:lnSpc>
                <a:spcPct val="138400"/>
              </a:lnSpc>
              <a:spcBef>
                <a:spcPts val="95"/>
              </a:spcBef>
              <a:buFont typeface="Symbol"/>
              <a:buChar char=""/>
              <a:tabLst>
                <a:tab pos="908685" algn="l"/>
                <a:tab pos="909319" algn="l"/>
                <a:tab pos="1595755" algn="l"/>
                <a:tab pos="2386330" algn="l"/>
                <a:tab pos="3102610" algn="l"/>
                <a:tab pos="3483610" algn="l"/>
                <a:tab pos="4265930" algn="l"/>
                <a:tab pos="5683885" algn="l"/>
              </a:tabLst>
            </a:pPr>
            <a:r>
              <a:rPr sz="1400" spc="-20" dirty="0">
                <a:latin typeface="Times New Roman"/>
                <a:cs typeface="Times New Roman"/>
              </a:rPr>
              <a:t>навык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защиты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своего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Я,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навыки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самоподдержки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взаимоподдержки;</a:t>
            </a:r>
            <a:endParaRPr sz="1400">
              <a:latin typeface="Times New Roman"/>
              <a:cs typeface="Times New Roman"/>
            </a:endParaRPr>
          </a:p>
          <a:p>
            <a:pPr marL="461009" marR="13970">
              <a:lnSpc>
                <a:spcPct val="143000"/>
              </a:lnSpc>
              <a:spcBef>
                <a:spcPts val="14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навыки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бесконфликтного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эффективного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общения. </a:t>
            </a:r>
            <a:r>
              <a:rPr sz="1400" b="1" dirty="0">
                <a:latin typeface="Times New Roman"/>
                <a:cs typeface="Times New Roman"/>
              </a:rPr>
              <a:t>Индивидуально-</a:t>
            </a:r>
            <a:r>
              <a:rPr sz="1400" b="1" spc="-10" dirty="0">
                <a:latin typeface="Times New Roman"/>
                <a:cs typeface="Times New Roman"/>
              </a:rPr>
              <a:t>личностные</a:t>
            </a:r>
            <a:r>
              <a:rPr sz="1400" b="1" spc="-8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особенности</a:t>
            </a:r>
            <a:r>
              <a:rPr sz="1400" b="1" spc="-1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участников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буллинга </a:t>
            </a:r>
            <a:r>
              <a:rPr sz="1400" dirty="0">
                <a:latin typeface="Times New Roman"/>
                <a:cs typeface="Times New Roman"/>
              </a:rPr>
              <a:t>Индивидуальные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черты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личности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проявляются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рамках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общих</a:t>
            </a:r>
            <a:endParaRPr sz="1400">
              <a:latin typeface="Times New Roman"/>
              <a:cs typeface="Times New Roman"/>
            </a:endParaRPr>
          </a:p>
          <a:p>
            <a:pPr marL="12700" marR="889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закономерностей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помогают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понять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мотивы,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желания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предсказать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поведение.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Отметим,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индивид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проявляет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целом,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но</a:t>
            </a:r>
            <a:endParaRPr sz="1400">
              <a:latin typeface="Times New Roman"/>
              <a:cs typeface="Times New Roman"/>
            </a:endParaRPr>
          </a:p>
          <a:p>
            <a:pPr marL="12700" marR="23495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внешнюю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активность,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внутреннем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уровне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сознания.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Однако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отметим,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речь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идет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индивидуально-</a:t>
            </a:r>
            <a:r>
              <a:rPr sz="1400" spc="-10" dirty="0">
                <a:latin typeface="Times New Roman"/>
                <a:cs typeface="Times New Roman"/>
              </a:rPr>
              <a:t>личностных </a:t>
            </a:r>
            <a:r>
              <a:rPr sz="1400" dirty="0">
                <a:latin typeface="Times New Roman"/>
                <a:cs typeface="Times New Roman"/>
              </a:rPr>
              <a:t>особенностях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человека,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имеют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виду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темперамент,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характер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способности.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когнитивных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процессах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индивид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лишь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дополнение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общим</a:t>
            </a:r>
            <a:endParaRPr sz="1400">
              <a:latin typeface="Times New Roman"/>
              <a:cs typeface="Times New Roman"/>
            </a:endParaRPr>
          </a:p>
          <a:p>
            <a:pPr marL="12700" marR="16510" algn="just">
              <a:lnSpc>
                <a:spcPts val="2400"/>
              </a:lnSpc>
              <a:spcBef>
                <a:spcPts val="85"/>
              </a:spcBef>
            </a:pPr>
            <a:r>
              <a:rPr sz="1400" dirty="0">
                <a:latin typeface="Times New Roman"/>
                <a:cs typeface="Times New Roman"/>
              </a:rPr>
              <a:t>законам,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темперамент,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характер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способности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считаются </a:t>
            </a:r>
            <a:r>
              <a:rPr sz="1400" dirty="0">
                <a:latin typeface="Times New Roman"/>
                <a:cs typeface="Times New Roman"/>
              </a:rPr>
              <a:t>проявлением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уникальной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индивидуальной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неповторимости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каждого человека.</a:t>
            </a:r>
            <a:endParaRPr sz="1400">
              <a:latin typeface="Times New Roman"/>
              <a:cs typeface="Times New Roman"/>
            </a:endParaRPr>
          </a:p>
          <a:p>
            <a:pPr marL="12700" marR="20955" indent="448309" algn="just">
              <a:lnSpc>
                <a:spcPts val="24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Природной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предпосылкой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индивидуальных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различий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являются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нервной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системы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первую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очередь,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темперамент.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ts val="24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сангвиник</a:t>
            </a:r>
            <a:r>
              <a:rPr sz="1400" i="1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уверенный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который </a:t>
            </a:r>
            <a:r>
              <a:rPr sz="1400" dirty="0">
                <a:latin typeface="Times New Roman"/>
                <a:cs typeface="Times New Roman"/>
              </a:rPr>
              <a:t>отличается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высокой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скоростью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силой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нервных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процессов,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балансом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возбуждением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торможением.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сангвиников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активными,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суеты.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обладают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высокой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работоспособностью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стабильным </a:t>
            </a:r>
            <a:r>
              <a:rPr sz="1400" dirty="0">
                <a:latin typeface="Times New Roman"/>
                <a:cs typeface="Times New Roman"/>
              </a:rPr>
              <a:t>настроением,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живыми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сильными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эмоциями.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общительны,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придирчивы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друзьям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прагматичны.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309" algn="just">
              <a:lnSpc>
                <a:spcPct val="142900"/>
              </a:lnSpc>
              <a:spcBef>
                <a:spcPts val="5"/>
              </a:spcBef>
            </a:pPr>
            <a:r>
              <a:rPr sz="1400" i="1" dirty="0">
                <a:latin typeface="Times New Roman"/>
                <a:cs typeface="Times New Roman"/>
              </a:rPr>
              <a:t>Флегматик</a:t>
            </a:r>
            <a:r>
              <a:rPr sz="1400" i="1" spc="5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характеризуется</a:t>
            </a:r>
            <a:r>
              <a:rPr sz="1400" spc="2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невысокой</a:t>
            </a:r>
            <a:r>
              <a:rPr sz="1400" spc="4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скоростью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нервных </a:t>
            </a:r>
            <a:r>
              <a:rPr sz="1400" dirty="0">
                <a:latin typeface="Times New Roman"/>
                <a:cs typeface="Times New Roman"/>
              </a:rPr>
              <a:t>процессов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преобладанием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торможения,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инерцией.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Инерция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это </a:t>
            </a:r>
            <a:r>
              <a:rPr sz="1400" dirty="0">
                <a:latin typeface="Times New Roman"/>
                <a:cs typeface="Times New Roman"/>
              </a:rPr>
              <a:t>тормоз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прямом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смысле.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Флегматики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любят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менять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свою </a:t>
            </a:r>
            <a:r>
              <a:rPr sz="1400" dirty="0">
                <a:latin typeface="Times New Roman"/>
                <a:cs typeface="Times New Roman"/>
              </a:rPr>
              <a:t>деятельность,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выражены,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грубят.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Они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медлительные,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упорные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работники.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Людям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холерикам</a:t>
            </a:r>
            <a:r>
              <a:rPr sz="1400" i="1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характерны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высокая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скорость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сила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нервных </a:t>
            </a:r>
            <a:r>
              <a:rPr sz="1400" dirty="0">
                <a:latin typeface="Times New Roman"/>
                <a:cs typeface="Times New Roman"/>
              </a:rPr>
              <a:t>процессов,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чрезмерная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подвижность.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активные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люди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88660" cy="186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9525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переменчивым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настроением,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друзей,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холерики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капризны. </a:t>
            </a:r>
            <a:r>
              <a:rPr sz="1400" dirty="0">
                <a:latin typeface="Times New Roman"/>
                <a:cs typeface="Times New Roman"/>
              </a:rPr>
              <a:t>Долго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заниматься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делом.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Меланхолики</a:t>
            </a:r>
            <a:r>
              <a:rPr sz="1400" i="1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отличаются слабостью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возбуждения,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так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торможения,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изменения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настроения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выражены. </a:t>
            </a:r>
            <a:r>
              <a:rPr sz="1400" dirty="0">
                <a:latin typeface="Times New Roman"/>
                <a:cs typeface="Times New Roman"/>
              </a:rPr>
              <a:t>Меланхолики</a:t>
            </a:r>
            <a:r>
              <a:rPr sz="1400" spc="4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кажутся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пребывающими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депрессивном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400" spc="-10" dirty="0">
                <a:latin typeface="Times New Roman"/>
                <a:cs typeface="Times New Roman"/>
              </a:rPr>
              <a:t>состоянии.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1200" cy="2942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9584" marR="346075" indent="-161925">
              <a:lnSpc>
                <a:spcPct val="142900"/>
              </a:lnSpc>
              <a:spcBef>
                <a:spcPts val="90"/>
              </a:spcBef>
            </a:pPr>
            <a:r>
              <a:rPr sz="1400" b="1" spc="-10" dirty="0">
                <a:latin typeface="Times New Roman"/>
                <a:cs typeface="Times New Roman"/>
              </a:rPr>
              <a:t>СЕМИНАР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«РАСПОЗНАВАНИЕ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ПРИЗНАКОВ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РАЗЛИЧНЫХ </a:t>
            </a:r>
            <a:r>
              <a:rPr sz="1400" b="1" dirty="0">
                <a:latin typeface="Times New Roman"/>
                <a:cs typeface="Times New Roman"/>
              </a:rPr>
              <a:t>ВИДОВ</a:t>
            </a:r>
            <a:r>
              <a:rPr sz="1400" b="1" spc="-8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БУЛЛИНГА И</a:t>
            </a:r>
            <a:r>
              <a:rPr sz="1400" b="1" spc="6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СПОСОБЫ</a:t>
            </a:r>
            <a:r>
              <a:rPr sz="1400" b="1" spc="-8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ЕГО</a:t>
            </a:r>
            <a:r>
              <a:rPr sz="1400" b="1" spc="-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ПРОЯВЛЕНИЯ»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43000"/>
              </a:lnSpc>
              <a:spcBef>
                <a:spcPts val="1280"/>
              </a:spcBef>
              <a:tabLst>
                <a:tab pos="2185035" algn="l"/>
                <a:tab pos="2442210" algn="l"/>
                <a:tab pos="3518535" algn="l"/>
                <a:tab pos="4384675" algn="l"/>
                <a:tab pos="552704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Семинар-практикум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элементами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тренинга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планируется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первичный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учителей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начальных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классов.</a:t>
            </a:r>
            <a:endParaRPr sz="1400">
              <a:latin typeface="Times New Roman"/>
              <a:cs typeface="Times New Roman"/>
            </a:endParaRPr>
          </a:p>
          <a:p>
            <a:pPr marL="12700" marR="5080" indent="495934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Количество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15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проведения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1час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40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минут.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Цель: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профилактика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среде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образовательных организациях.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3205" y="3638931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1514" y="3610038"/>
            <a:ext cx="489394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278255" algn="l"/>
                <a:tab pos="2200910" algn="l"/>
                <a:tab pos="3666490" algn="l"/>
                <a:tab pos="4799965" algn="l"/>
              </a:tabLst>
            </a:pPr>
            <a:r>
              <a:rPr sz="1400" spc="-10" dirty="0">
                <a:latin typeface="Times New Roman"/>
                <a:cs typeface="Times New Roman"/>
              </a:rPr>
              <a:t>Ознакомление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педагогов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образовательных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организаций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4894" y="3915092"/>
            <a:ext cx="424878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теоретическими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основами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такого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явления,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3205" y="4249165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1514" y="4220273"/>
            <a:ext cx="488696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Разработка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алгоритма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действий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классного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руководителя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4894" y="4437316"/>
            <a:ext cx="5808345" cy="524065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ситуации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определения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Оборудование: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мультимедийное</a:t>
            </a:r>
            <a:r>
              <a:rPr sz="1400" dirty="0">
                <a:latin typeface="Times New Roman"/>
                <a:cs typeface="Times New Roman"/>
              </a:rPr>
              <a:t> оборудование,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мягкая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игрушка.</a:t>
            </a:r>
            <a:endParaRPr sz="1400">
              <a:latin typeface="Times New Roman"/>
              <a:cs typeface="Times New Roman"/>
            </a:endParaRPr>
          </a:p>
          <a:p>
            <a:pPr marL="2520950" algn="just">
              <a:lnSpc>
                <a:spcPct val="100000"/>
              </a:lnSpc>
              <a:spcBef>
                <a:spcPts val="795"/>
              </a:spcBef>
            </a:pPr>
            <a:r>
              <a:rPr sz="1400" b="1" dirty="0">
                <a:latin typeface="Times New Roman"/>
                <a:cs typeface="Times New Roman"/>
              </a:rPr>
              <a:t>Ход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семинара: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Вводное</a:t>
            </a:r>
            <a:r>
              <a:rPr sz="1400" i="1" spc="25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слово:</a:t>
            </a:r>
            <a:r>
              <a:rPr sz="1400" i="1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сегодняшний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семинар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практикум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посвящен </a:t>
            </a:r>
            <a:r>
              <a:rPr sz="1400" dirty="0">
                <a:latin typeface="Times New Roman"/>
                <a:cs typeface="Times New Roman"/>
              </a:rPr>
              <a:t>актуальной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определить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дальше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делать </a:t>
            </a:r>
            <a:r>
              <a:rPr sz="1400" dirty="0">
                <a:latin typeface="Times New Roman"/>
                <a:cs typeface="Times New Roman"/>
              </a:rPr>
              <a:t>Вам,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педагогам,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попробуем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понять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сегодняшнем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семинаре- </a:t>
            </a:r>
            <a:r>
              <a:rPr sz="1400" dirty="0">
                <a:latin typeface="Times New Roman"/>
                <a:cs typeface="Times New Roman"/>
              </a:rPr>
              <a:t>практикуме.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семинар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длиться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40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минут.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Упражнение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«Ассоциации»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кругу).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Подобрать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ассоциации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слову</a:t>
            </a:r>
            <a:endParaRPr sz="1400">
              <a:latin typeface="Times New Roman"/>
              <a:cs typeface="Times New Roman"/>
            </a:endParaRPr>
          </a:p>
          <a:p>
            <a:pPr marL="12700" marR="21590" algn="just">
              <a:lnSpc>
                <a:spcPts val="2400"/>
              </a:lnSpc>
              <a:spcBef>
                <a:spcPts val="200"/>
              </a:spcBef>
            </a:pPr>
            <a:r>
              <a:rPr sz="1400" spc="45" dirty="0">
                <a:latin typeface="Times New Roman"/>
                <a:cs typeface="Times New Roman"/>
              </a:rPr>
              <a:t>«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3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8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У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55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цию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i="1" spc="30" dirty="0">
                <a:latin typeface="Times New Roman"/>
                <a:cs typeface="Times New Roman"/>
              </a:rPr>
              <a:t>Н</a:t>
            </a:r>
            <a:r>
              <a:rPr sz="1400" i="1" spc="-25" dirty="0">
                <a:latin typeface="Times New Roman"/>
                <a:cs typeface="Times New Roman"/>
              </a:rPr>
              <a:t>е</a:t>
            </a:r>
            <a:r>
              <a:rPr sz="1400" i="1" spc="15" dirty="0">
                <a:latin typeface="Times New Roman"/>
                <a:cs typeface="Times New Roman"/>
              </a:rPr>
              <a:t>к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35" dirty="0">
                <a:latin typeface="Times New Roman"/>
                <a:cs typeface="Times New Roman"/>
              </a:rPr>
              <a:t>т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40" dirty="0">
                <a:latin typeface="Times New Roman"/>
                <a:cs typeface="Times New Roman"/>
              </a:rPr>
              <a:t>р</a:t>
            </a:r>
            <a:r>
              <a:rPr sz="1400" i="1" spc="20" dirty="0">
                <a:latin typeface="Times New Roman"/>
                <a:cs typeface="Times New Roman"/>
              </a:rPr>
              <a:t>ы</a:t>
            </a:r>
            <a:r>
              <a:rPr sz="1400" i="1" spc="10" dirty="0">
                <a:latin typeface="Times New Roman"/>
                <a:cs typeface="Times New Roman"/>
              </a:rPr>
              <a:t>е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140" dirty="0">
                <a:latin typeface="Times New Roman"/>
                <a:cs typeface="Times New Roman"/>
              </a:rPr>
              <a:t> </a:t>
            </a:r>
            <a:r>
              <a:rPr sz="1400" i="1" spc="40" dirty="0">
                <a:latin typeface="Times New Roman"/>
                <a:cs typeface="Times New Roman"/>
              </a:rPr>
              <a:t>п</a:t>
            </a:r>
            <a:r>
              <a:rPr sz="1400" i="1" spc="-25" dirty="0">
                <a:latin typeface="Times New Roman"/>
                <a:cs typeface="Times New Roman"/>
              </a:rPr>
              <a:t>е</a:t>
            </a:r>
            <a:r>
              <a:rPr sz="1400" i="1" spc="35" dirty="0">
                <a:latin typeface="Times New Roman"/>
                <a:cs typeface="Times New Roman"/>
              </a:rPr>
              <a:t>д</a:t>
            </a:r>
            <a:r>
              <a:rPr sz="1400" i="1" spc="40" dirty="0">
                <a:latin typeface="Times New Roman"/>
                <a:cs typeface="Times New Roman"/>
              </a:rPr>
              <a:t>а</a:t>
            </a:r>
            <a:r>
              <a:rPr sz="1400" i="1" spc="-25" dirty="0">
                <a:latin typeface="Times New Roman"/>
                <a:cs typeface="Times New Roman"/>
              </a:rPr>
              <a:t>г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-25" dirty="0">
                <a:latin typeface="Times New Roman"/>
                <a:cs typeface="Times New Roman"/>
              </a:rPr>
              <a:t>г</a:t>
            </a:r>
            <a:r>
              <a:rPr sz="1400" i="1" spc="10" dirty="0">
                <a:latin typeface="Times New Roman"/>
                <a:cs typeface="Times New Roman"/>
              </a:rPr>
              <a:t>и</a:t>
            </a:r>
            <a:r>
              <a:rPr sz="1400" i="1" dirty="0">
                <a:latin typeface="Times New Roman"/>
                <a:cs typeface="Times New Roman"/>
              </a:rPr>
              <a:t> 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-25" dirty="0">
                <a:latin typeface="Times New Roman"/>
                <a:cs typeface="Times New Roman"/>
              </a:rPr>
              <a:t>гу</a:t>
            </a:r>
            <a:r>
              <a:rPr sz="1400" i="1" spc="15" dirty="0">
                <a:latin typeface="Times New Roman"/>
                <a:cs typeface="Times New Roman"/>
              </a:rPr>
              <a:t>т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-15" dirty="0">
                <a:latin typeface="Times New Roman"/>
                <a:cs typeface="Times New Roman"/>
              </a:rPr>
              <a:t>в</a:t>
            </a:r>
            <a:r>
              <a:rPr sz="1400" i="1" spc="-25" dirty="0">
                <a:latin typeface="Times New Roman"/>
                <a:cs typeface="Times New Roman"/>
              </a:rPr>
              <a:t>е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40" dirty="0">
                <a:latin typeface="Times New Roman"/>
                <a:cs typeface="Times New Roman"/>
              </a:rPr>
              <a:t>и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10" dirty="0">
                <a:latin typeface="Times New Roman"/>
                <a:cs typeface="Times New Roman"/>
              </a:rPr>
              <a:t>ь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spc="40" dirty="0">
                <a:latin typeface="Times New Roman"/>
                <a:cs typeface="Times New Roman"/>
              </a:rPr>
              <a:t>«пр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-25" dirty="0">
                <a:latin typeface="Times New Roman"/>
                <a:cs typeface="Times New Roman"/>
              </a:rPr>
              <a:t>с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10" dirty="0">
                <a:latin typeface="Times New Roman"/>
                <a:cs typeface="Times New Roman"/>
              </a:rPr>
              <a:t>о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i="1" spc="40" dirty="0">
                <a:latin typeface="Times New Roman"/>
                <a:cs typeface="Times New Roman"/>
              </a:rPr>
              <a:t>и</a:t>
            </a:r>
            <a:r>
              <a:rPr sz="1400" i="1" spc="-25" dirty="0">
                <a:latin typeface="Times New Roman"/>
                <a:cs typeface="Times New Roman"/>
              </a:rPr>
              <a:t>н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-25" dirty="0">
                <a:latin typeface="Times New Roman"/>
                <a:cs typeface="Times New Roman"/>
              </a:rPr>
              <a:t>с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40" dirty="0">
                <a:latin typeface="Times New Roman"/>
                <a:cs typeface="Times New Roman"/>
              </a:rPr>
              <a:t>ра</a:t>
            </a:r>
            <a:r>
              <a:rPr sz="1400" i="1" spc="-25" dirty="0">
                <a:latin typeface="Times New Roman"/>
                <a:cs typeface="Times New Roman"/>
              </a:rPr>
              <a:t>н</a:t>
            </a:r>
            <a:r>
              <a:rPr sz="1400" i="1" dirty="0">
                <a:latin typeface="Times New Roman"/>
                <a:cs typeface="Times New Roman"/>
              </a:rPr>
              <a:t>н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10" dirty="0">
                <a:latin typeface="Times New Roman"/>
                <a:cs typeface="Times New Roman"/>
              </a:rPr>
              <a:t>е</a:t>
            </a:r>
            <a:r>
              <a:rPr sz="1400" i="1" spc="-160" dirty="0">
                <a:latin typeface="Times New Roman"/>
                <a:cs typeface="Times New Roman"/>
              </a:rPr>
              <a:t> </a:t>
            </a:r>
            <a:r>
              <a:rPr sz="1400" i="1" spc="-25" dirty="0">
                <a:latin typeface="Times New Roman"/>
                <a:cs typeface="Times New Roman"/>
              </a:rPr>
              <a:t>с</a:t>
            </a:r>
            <a:r>
              <a:rPr sz="1400" i="1" spc="-15" dirty="0">
                <a:latin typeface="Times New Roman"/>
                <a:cs typeface="Times New Roman"/>
              </a:rPr>
              <a:t>л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-15" dirty="0">
                <a:latin typeface="Times New Roman"/>
                <a:cs typeface="Times New Roman"/>
              </a:rPr>
              <a:t>в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40" dirty="0">
                <a:latin typeface="Times New Roman"/>
                <a:cs typeface="Times New Roman"/>
              </a:rPr>
              <a:t>»</a:t>
            </a:r>
            <a:r>
              <a:rPr sz="1400" i="1" spc="5" dirty="0">
                <a:latin typeface="Times New Roman"/>
                <a:cs typeface="Times New Roman"/>
              </a:rPr>
              <a:t>,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л</a:t>
            </a:r>
            <a:r>
              <a:rPr sz="1400" i="1" spc="40" dirty="0">
                <a:latin typeface="Times New Roman"/>
                <a:cs typeface="Times New Roman"/>
              </a:rPr>
              <a:t>и</a:t>
            </a:r>
            <a:r>
              <a:rPr sz="1400" i="1" spc="-35" dirty="0">
                <a:latin typeface="Times New Roman"/>
                <a:cs typeface="Times New Roman"/>
              </a:rPr>
              <a:t>б</a:t>
            </a:r>
            <a:r>
              <a:rPr sz="1400" i="1" spc="10" dirty="0">
                <a:latin typeface="Times New Roman"/>
                <a:cs typeface="Times New Roman"/>
              </a:rPr>
              <a:t>о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spc="40" dirty="0">
                <a:latin typeface="Times New Roman"/>
                <a:cs typeface="Times New Roman"/>
              </a:rPr>
              <a:t>«</a:t>
            </a:r>
            <a:r>
              <a:rPr sz="1400" i="1" spc="-25" dirty="0">
                <a:latin typeface="Times New Roman"/>
                <a:cs typeface="Times New Roman"/>
              </a:rPr>
              <a:t>з</a:t>
            </a:r>
            <a:r>
              <a:rPr sz="1400" i="1" spc="40" dirty="0">
                <a:latin typeface="Times New Roman"/>
                <a:cs typeface="Times New Roman"/>
              </a:rPr>
              <a:t>а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40" dirty="0">
                <a:latin typeface="Times New Roman"/>
                <a:cs typeface="Times New Roman"/>
              </a:rPr>
              <a:t>р</a:t>
            </a:r>
            <a:r>
              <a:rPr sz="1400" i="1" spc="-25" dirty="0">
                <a:latin typeface="Times New Roman"/>
                <a:cs typeface="Times New Roman"/>
              </a:rPr>
              <a:t>у</a:t>
            </a:r>
            <a:r>
              <a:rPr sz="1400" i="1" spc="35" dirty="0">
                <a:latin typeface="Times New Roman"/>
                <a:cs typeface="Times New Roman"/>
              </a:rPr>
              <a:t>д</a:t>
            </a:r>
            <a:r>
              <a:rPr sz="1400" i="1" spc="-25" dirty="0">
                <a:latin typeface="Times New Roman"/>
                <a:cs typeface="Times New Roman"/>
              </a:rPr>
              <a:t>н</a:t>
            </a:r>
            <a:r>
              <a:rPr sz="1400" i="1" spc="20" dirty="0">
                <a:latin typeface="Times New Roman"/>
                <a:cs typeface="Times New Roman"/>
              </a:rPr>
              <a:t>я</a:t>
            </a:r>
            <a:r>
              <a:rPr sz="1400" i="1" spc="-15" dirty="0">
                <a:latin typeface="Times New Roman"/>
                <a:cs typeface="Times New Roman"/>
              </a:rPr>
              <a:t>ю</a:t>
            </a:r>
            <a:r>
              <a:rPr sz="1400" i="1" spc="-25" dirty="0">
                <a:latin typeface="Times New Roman"/>
                <a:cs typeface="Times New Roman"/>
              </a:rPr>
              <a:t>с</a:t>
            </a:r>
            <a:r>
              <a:rPr sz="1400" i="1" spc="10" dirty="0">
                <a:latin typeface="Times New Roman"/>
                <a:cs typeface="Times New Roman"/>
              </a:rPr>
              <a:t>ь</a:t>
            </a:r>
            <a:r>
              <a:rPr sz="1400" i="1" spc="-105" dirty="0">
                <a:latin typeface="Times New Roman"/>
                <a:cs typeface="Times New Roman"/>
              </a:rPr>
              <a:t> </a:t>
            </a:r>
            <a:r>
              <a:rPr sz="1400" i="1" spc="-30" dirty="0">
                <a:latin typeface="Times New Roman"/>
                <a:cs typeface="Times New Roman"/>
              </a:rPr>
              <a:t>о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-15" dirty="0">
                <a:latin typeface="Times New Roman"/>
                <a:cs typeface="Times New Roman"/>
              </a:rPr>
              <a:t>в</a:t>
            </a:r>
            <a:r>
              <a:rPr sz="1400" i="1" spc="-25" dirty="0">
                <a:latin typeface="Times New Roman"/>
                <a:cs typeface="Times New Roman"/>
              </a:rPr>
              <a:t>е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40" dirty="0">
                <a:latin typeface="Times New Roman"/>
                <a:cs typeface="Times New Roman"/>
              </a:rPr>
              <a:t>и</a:t>
            </a:r>
            <a:r>
              <a:rPr sz="1400" i="1" spc="30" dirty="0">
                <a:latin typeface="Times New Roman"/>
                <a:cs typeface="Times New Roman"/>
              </a:rPr>
              <a:t>т</a:t>
            </a:r>
            <a:r>
              <a:rPr sz="1400" i="1" spc="-45" dirty="0">
                <a:latin typeface="Times New Roman"/>
                <a:cs typeface="Times New Roman"/>
              </a:rPr>
              <a:t>ь</a:t>
            </a:r>
            <a:r>
              <a:rPr sz="1400" i="1" spc="-30" dirty="0">
                <a:latin typeface="Times New Roman"/>
                <a:cs typeface="Times New Roman"/>
              </a:rPr>
              <a:t>»</a:t>
            </a:r>
            <a:r>
              <a:rPr sz="1400" i="1" spc="5" dirty="0">
                <a:latin typeface="Times New Roman"/>
                <a:cs typeface="Times New Roman"/>
              </a:rPr>
              <a:t>.</a:t>
            </a:r>
            <a:r>
              <a:rPr sz="1400" i="1" spc="-185" dirty="0">
                <a:latin typeface="Times New Roman"/>
                <a:cs typeface="Times New Roman"/>
              </a:rPr>
              <a:t> </a:t>
            </a:r>
            <a:r>
              <a:rPr sz="1400" i="1" spc="15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1400" i="1" dirty="0">
                <a:latin typeface="Times New Roman"/>
                <a:cs typeface="Times New Roman"/>
              </a:rPr>
              <a:t>этом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случае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не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нужно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пояснять,</a:t>
            </a:r>
            <a:r>
              <a:rPr sz="1400" i="1" spc="-1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такое.</a:t>
            </a:r>
            <a:endParaRPr sz="1400">
              <a:latin typeface="Times New Roman"/>
              <a:cs typeface="Times New Roman"/>
            </a:endParaRPr>
          </a:p>
          <a:p>
            <a:pPr marL="461009" marR="992505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изучении теории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используем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презентацию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(прил.</a:t>
            </a:r>
            <a:r>
              <a:rPr sz="1400" spc="-25" dirty="0">
                <a:latin typeface="Times New Roman"/>
                <a:cs typeface="Times New Roman"/>
              </a:rPr>
              <a:t> 1).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просмотра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презентации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задаем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кругу:</a:t>
            </a:r>
            <a:endParaRPr sz="1400">
              <a:latin typeface="Times New Roman"/>
              <a:cs typeface="Times New Roman"/>
            </a:endParaRPr>
          </a:p>
          <a:p>
            <a:pPr marL="461009" marR="20955">
              <a:lnSpc>
                <a:spcPct val="142900"/>
              </a:lnSpc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Сталкивались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когда-нибудь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буллингом,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период,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когда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ребенком?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0725" cy="89198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594360" indent="-133985" algn="just">
              <a:lnSpc>
                <a:spcPct val="100000"/>
              </a:lnSpc>
              <a:spcBef>
                <a:spcPts val="815"/>
              </a:spcBef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помните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времени?</a:t>
            </a:r>
            <a:endParaRPr sz="1400">
              <a:latin typeface="Times New Roman"/>
              <a:cs typeface="Times New Roman"/>
            </a:endParaRPr>
          </a:p>
          <a:p>
            <a:pPr marL="594360" indent="-133985" algn="just">
              <a:lnSpc>
                <a:spcPct val="100000"/>
              </a:lnSpc>
              <a:spcBef>
                <a:spcPts val="720"/>
              </a:spcBef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вызывала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тогда?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Предположительно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большинство</a:t>
            </a:r>
            <a:r>
              <a:rPr sz="1400" i="1" spc="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педагогов</a:t>
            </a:r>
            <a:r>
              <a:rPr sz="1400" i="1" spc="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ответят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«нет»,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но</a:t>
            </a:r>
            <a:r>
              <a:rPr sz="1400" i="1" spc="130" dirty="0">
                <a:latin typeface="Times New Roman"/>
                <a:cs typeface="Times New Roman"/>
              </a:rPr>
              <a:t> </a:t>
            </a:r>
            <a:r>
              <a:rPr sz="1400" i="1" spc="-25" dirty="0">
                <a:latin typeface="Times New Roman"/>
                <a:cs typeface="Times New Roman"/>
              </a:rPr>
              <a:t>2</a:t>
            </a:r>
            <a:r>
              <a:rPr sz="1400" spc="-25" dirty="0">
                <a:latin typeface="Times New Roman"/>
                <a:cs typeface="Times New Roman"/>
              </a:rPr>
              <a:t>–</a:t>
            </a:r>
            <a:r>
              <a:rPr sz="1400" i="1" spc="-25" dirty="0">
                <a:latin typeface="Times New Roman"/>
                <a:cs typeface="Times New Roman"/>
              </a:rPr>
              <a:t>3 </a:t>
            </a:r>
            <a:r>
              <a:rPr sz="1400" i="1" dirty="0">
                <a:latin typeface="Times New Roman"/>
                <a:cs typeface="Times New Roman"/>
              </a:rPr>
              <a:t>человека</a:t>
            </a:r>
            <a:r>
              <a:rPr sz="1400" i="1" spc="-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обязательно вспомнят</a:t>
            </a:r>
            <a:r>
              <a:rPr sz="1400" i="1" spc="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подобные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ситуации,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-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которых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сами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были </a:t>
            </a:r>
            <a:r>
              <a:rPr sz="1400" i="1" dirty="0">
                <a:latin typeface="Times New Roman"/>
                <a:cs typeface="Times New Roman"/>
              </a:rPr>
              <a:t>либо</a:t>
            </a:r>
            <a:r>
              <a:rPr sz="1400" i="1" spc="3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жертвой,</a:t>
            </a:r>
            <a:r>
              <a:rPr sz="1400" i="1" spc="2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либо</a:t>
            </a:r>
            <a:r>
              <a:rPr sz="1400" i="1" spc="3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наблюдателем.</a:t>
            </a:r>
            <a:r>
              <a:rPr sz="1400" i="1" spc="2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Если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группа</a:t>
            </a:r>
            <a:r>
              <a:rPr sz="1400" i="1" spc="2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не</a:t>
            </a:r>
            <a:r>
              <a:rPr sz="1400" i="1" spc="4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идет</a:t>
            </a:r>
            <a:r>
              <a:rPr sz="1400" i="1" spc="2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контакт,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i="1" dirty="0">
                <a:latin typeface="Times New Roman"/>
                <a:cs typeface="Times New Roman"/>
              </a:rPr>
              <a:t>можно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начать</a:t>
            </a:r>
            <a:r>
              <a:rPr sz="1400" i="1" spc="-10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себя</a:t>
            </a:r>
            <a:r>
              <a:rPr sz="1400" i="1" spc="1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(своя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история</a:t>
            </a:r>
            <a:r>
              <a:rPr sz="1400" i="1" spc="-114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может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быть</a:t>
            </a:r>
            <a:r>
              <a:rPr sz="1400" i="1" spc="-10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придумана).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Основное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упражнение.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делятся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мини-</a:t>
            </a:r>
            <a:r>
              <a:rPr sz="1400" dirty="0">
                <a:latin typeface="Times New Roman"/>
                <a:cs typeface="Times New Roman"/>
              </a:rPr>
              <a:t>группы.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каждой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человека.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жертва,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другой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преследователь,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третий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наблюдатель.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кем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участники </a:t>
            </a:r>
            <a:r>
              <a:rPr sz="1400" dirty="0">
                <a:latin typeface="Times New Roman"/>
                <a:cs typeface="Times New Roman"/>
              </a:rPr>
              <a:t>выбирают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(предлагаются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перевернутые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листочки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определенными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ролями,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вытягивают,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зная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какая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достанется).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Группе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придумать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разыграть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ситуацию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ролям,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достались.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Задача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обсудить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ситуацию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мини-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(5–7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минут). </a:t>
            </a: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мини-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представляет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ассоциацию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участника,</a:t>
            </a:r>
            <a:endParaRPr sz="1400">
              <a:latin typeface="Times New Roman"/>
              <a:cs typeface="Times New Roman"/>
            </a:endParaRPr>
          </a:p>
          <a:p>
            <a:pPr marL="12700" marR="1587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определяет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буллинга.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кроме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объяснения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роли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какие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испытывает.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 algn="just">
              <a:lnSpc>
                <a:spcPts val="2400"/>
              </a:lnSpc>
              <a:spcBef>
                <a:spcPts val="200"/>
              </a:spcBef>
            </a:pPr>
            <a:r>
              <a:rPr sz="1400" i="1" dirty="0">
                <a:latin typeface="Times New Roman"/>
                <a:cs typeface="Times New Roman"/>
              </a:rPr>
              <a:t>Это</a:t>
            </a:r>
            <a:r>
              <a:rPr sz="1400" i="1" spc="409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упражнение</a:t>
            </a:r>
            <a:r>
              <a:rPr sz="1400" i="1" spc="2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является</a:t>
            </a:r>
            <a:r>
              <a:rPr sz="1400" i="1" spc="3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основным</a:t>
            </a:r>
            <a:r>
              <a:rPr sz="1400" i="1" spc="509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3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семинаре.</a:t>
            </a:r>
            <a:r>
              <a:rPr sz="1400" i="1" spc="3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4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случае,</a:t>
            </a:r>
            <a:r>
              <a:rPr sz="1400" i="1" spc="46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если </a:t>
            </a:r>
            <a:r>
              <a:rPr sz="1400" i="1" dirty="0">
                <a:latin typeface="Times New Roman"/>
                <a:cs typeface="Times New Roman"/>
              </a:rPr>
              <a:t>участникам</a:t>
            </a:r>
            <a:r>
              <a:rPr sz="1400" i="1" spc="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сложно</a:t>
            </a:r>
            <a:r>
              <a:rPr sz="1400" i="1" spc="2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описать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свою</a:t>
            </a:r>
            <a:r>
              <a:rPr sz="1400" i="1" spc="2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роль,</a:t>
            </a:r>
            <a:r>
              <a:rPr sz="1400" i="1" spc="2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необходимо</a:t>
            </a:r>
            <a:r>
              <a:rPr sz="1400" i="1" spc="2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помочь</a:t>
            </a:r>
            <a:r>
              <a:rPr sz="1400" i="1" spc="1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20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помощью вопросов.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605"/>
              </a:spcBef>
            </a:pPr>
            <a:r>
              <a:rPr sz="1400" i="1" spc="-10" dirty="0">
                <a:latin typeface="Times New Roman"/>
                <a:cs typeface="Times New Roman"/>
              </a:rPr>
              <a:t>Например: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этой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ситуации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жертва,</a:t>
            </a:r>
            <a:r>
              <a:rPr sz="1400" i="1" spc="-6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вам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нравится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быть</a:t>
            </a:r>
            <a:r>
              <a:rPr sz="1400" i="1" spc="-20" dirty="0">
                <a:latin typeface="Times New Roman"/>
                <a:cs typeface="Times New Roman"/>
              </a:rPr>
              <a:t> жертвой?</a:t>
            </a:r>
            <a:r>
              <a:rPr sz="1400" i="1" spc="-6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Почему?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2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этой</a:t>
            </a:r>
            <a:r>
              <a:rPr sz="1400" i="1" spc="1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ситуации</a:t>
            </a:r>
            <a:r>
              <a:rPr sz="1400" i="1" spc="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преследователь?</a:t>
            </a:r>
            <a:r>
              <a:rPr sz="1400" i="1" spc="1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Вас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устраивает,</a:t>
            </a:r>
            <a:r>
              <a:rPr sz="1400" i="1" spc="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</a:t>
            </a:r>
            <a:r>
              <a:rPr sz="1400" i="1" spc="1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22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травите </a:t>
            </a:r>
            <a:r>
              <a:rPr sz="1400" i="1" dirty="0">
                <a:latin typeface="Times New Roman"/>
                <a:cs typeface="Times New Roman"/>
              </a:rPr>
              <a:t>жертву?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Почему?</a:t>
            </a:r>
            <a:r>
              <a:rPr sz="1400" i="1" spc="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1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этой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ситуации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наблюдатель?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Вам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комфортно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spc="-25" dirty="0">
                <a:latin typeface="Times New Roman"/>
                <a:cs typeface="Times New Roman"/>
              </a:rPr>
              <a:t>от </a:t>
            </a:r>
            <a:r>
              <a:rPr sz="1400" i="1" dirty="0">
                <a:latin typeface="Times New Roman"/>
                <a:cs typeface="Times New Roman"/>
              </a:rPr>
              <a:t>того,</a:t>
            </a:r>
            <a:r>
              <a:rPr sz="1400" i="1" spc="2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</a:t>
            </a:r>
            <a:r>
              <a:rPr sz="1400" i="1" spc="229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2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видите?</a:t>
            </a:r>
            <a:r>
              <a:rPr sz="1400" i="1" spc="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204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хотите</a:t>
            </a:r>
            <a:r>
              <a:rPr sz="1400" i="1" spc="2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что-то</a:t>
            </a:r>
            <a:r>
              <a:rPr sz="1400" i="1" spc="229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изменить?</a:t>
            </a:r>
            <a:r>
              <a:rPr sz="1400" i="1" spc="1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Как</a:t>
            </a:r>
            <a:r>
              <a:rPr sz="1400" i="1" spc="1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</a:t>
            </a:r>
            <a:r>
              <a:rPr sz="1400" i="1" spc="28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думаете,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i="1" dirty="0">
                <a:latin typeface="Times New Roman"/>
                <a:cs typeface="Times New Roman"/>
              </a:rPr>
              <a:t>каким</a:t>
            </a:r>
            <a:r>
              <a:rPr sz="1400" i="1" spc="-1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образом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можно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сделать?</a:t>
            </a:r>
            <a:endParaRPr sz="1400">
              <a:latin typeface="Times New Roman"/>
              <a:cs typeface="Times New Roman"/>
            </a:endParaRPr>
          </a:p>
          <a:p>
            <a:pPr marL="12700" marR="24765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Не</a:t>
            </a:r>
            <a:r>
              <a:rPr sz="1400" i="1" spc="2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во</a:t>
            </a:r>
            <a:r>
              <a:rPr sz="1400" i="1" spc="3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всех</a:t>
            </a:r>
            <a:r>
              <a:rPr sz="1400" i="1" spc="4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ситуациях</a:t>
            </a:r>
            <a:r>
              <a:rPr sz="1400" i="1" spc="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прописан</a:t>
            </a:r>
            <a:r>
              <a:rPr sz="1400" i="1" spc="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«наблюдатель»,</a:t>
            </a:r>
            <a:r>
              <a:rPr sz="1400" i="1" spc="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но</a:t>
            </a:r>
            <a:r>
              <a:rPr sz="1400" i="1" spc="3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он</a:t>
            </a:r>
            <a:r>
              <a:rPr sz="1400" i="1" spc="32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несомненно </a:t>
            </a:r>
            <a:r>
              <a:rPr sz="1400" i="1" dirty="0">
                <a:latin typeface="Times New Roman"/>
                <a:cs typeface="Times New Roman"/>
              </a:rPr>
              <a:t>есть,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этом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случае</a:t>
            </a:r>
            <a:r>
              <a:rPr sz="1400" i="1" spc="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участник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сам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определяет,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какой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он</a:t>
            </a:r>
            <a:r>
              <a:rPr sz="1400" i="1" spc="1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из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наблюдателей,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этом</a:t>
            </a:r>
            <a:r>
              <a:rPr sz="1400" i="1" spc="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необходимо</a:t>
            </a:r>
            <a:r>
              <a:rPr sz="1400" i="1" spc="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сделать</a:t>
            </a:r>
            <a:r>
              <a:rPr sz="1400" i="1" spc="-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акцент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при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раздаче</a:t>
            </a:r>
            <a:r>
              <a:rPr sz="1400" i="1" spc="-1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ситуаций.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6510" indent="448309">
              <a:lnSpc>
                <a:spcPct val="142900"/>
              </a:lnSpc>
              <a:spcBef>
                <a:spcPts val="90"/>
              </a:spcBef>
              <a:tabLst>
                <a:tab pos="955675" algn="l"/>
                <a:tab pos="2234565" algn="l"/>
              </a:tabLst>
            </a:pPr>
            <a:r>
              <a:rPr sz="1400" i="1" spc="-20" dirty="0">
                <a:latin typeface="Times New Roman"/>
                <a:cs typeface="Times New Roman"/>
              </a:rPr>
              <a:t>Цель</a:t>
            </a:r>
            <a:r>
              <a:rPr sz="1400" i="1" dirty="0">
                <a:latin typeface="Times New Roman"/>
                <a:cs typeface="Times New Roman"/>
              </a:rPr>
              <a:t>	упражнения</a:t>
            </a:r>
            <a:r>
              <a:rPr sz="1400" i="1" spc="5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i="1" dirty="0">
                <a:latin typeface="Times New Roman"/>
                <a:cs typeface="Times New Roman"/>
              </a:rPr>
              <a:t>помочь</a:t>
            </a:r>
            <a:r>
              <a:rPr sz="1400" i="1" spc="11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педагогам</a:t>
            </a:r>
            <a:r>
              <a:rPr sz="1400" i="1" spc="5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понять</a:t>
            </a:r>
            <a:r>
              <a:rPr sz="1400" i="1" spc="135" dirty="0">
                <a:latin typeface="Times New Roman"/>
                <a:cs typeface="Times New Roman"/>
              </a:rPr>
              <a:t>  </a:t>
            </a:r>
            <a:r>
              <a:rPr sz="1400" i="1" spc="-10" dirty="0">
                <a:latin typeface="Times New Roman"/>
                <a:cs typeface="Times New Roman"/>
              </a:rPr>
              <a:t>(почувствовать) </a:t>
            </a:r>
            <a:r>
              <a:rPr sz="1400" i="1" dirty="0">
                <a:latin typeface="Times New Roman"/>
                <a:cs typeface="Times New Roman"/>
              </a:rPr>
              <a:t>причины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поведения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жертвы,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наблюдателя,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преследователя.</a:t>
            </a:r>
            <a:endParaRPr sz="1400">
              <a:latin typeface="Times New Roman"/>
              <a:cs typeface="Times New Roman"/>
            </a:endParaRPr>
          </a:p>
          <a:p>
            <a:pPr marL="461009" marR="1619885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Разминка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«Гражданская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оборона».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Способствует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повышению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групповой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динамики.</a:t>
            </a:r>
            <a:endParaRPr sz="1400">
              <a:latin typeface="Times New Roman"/>
              <a:cs typeface="Times New Roman"/>
            </a:endParaRPr>
          </a:p>
          <a:p>
            <a:pPr marL="12700" indent="4483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прогуливаются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помещению.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Ведущий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выкрикивает</a:t>
            </a:r>
            <a:endParaRPr sz="1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43900"/>
              </a:lnSpc>
              <a:spcBef>
                <a:spcPts val="60"/>
              </a:spcBef>
            </a:pP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!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(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55" dirty="0">
                <a:latin typeface="Times New Roman"/>
                <a:cs typeface="Times New Roman"/>
              </a:rPr>
              <a:t>.</a:t>
            </a:r>
            <a:r>
              <a:rPr sz="1400" spc="-65" dirty="0">
                <a:latin typeface="Times New Roman"/>
                <a:cs typeface="Times New Roman"/>
              </a:rPr>
              <a:t>)</a:t>
            </a:r>
            <a:r>
              <a:rPr sz="1400" spc="-3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80" dirty="0">
                <a:latin typeface="Times New Roman"/>
                <a:cs typeface="Times New Roman"/>
              </a:rPr>
              <a:t>пп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 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ещ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оро</a:t>
            </a:r>
            <a:r>
              <a:rPr sz="1400" spc="10" dirty="0">
                <a:latin typeface="Times New Roman"/>
                <a:cs typeface="Times New Roman"/>
              </a:rPr>
              <a:t>м: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(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15" dirty="0">
                <a:latin typeface="Times New Roman"/>
                <a:cs typeface="Times New Roman"/>
              </a:rPr>
              <a:t>)</a:t>
            </a:r>
            <a:r>
              <a:rPr sz="1400" spc="45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пп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ещ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нию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Для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использования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работе</a:t>
            </a:r>
            <a:r>
              <a:rPr sz="1400" i="1" spc="-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5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классом </a:t>
            </a:r>
            <a:r>
              <a:rPr sz="1400" i="1" dirty="0">
                <a:latin typeface="Times New Roman"/>
                <a:cs typeface="Times New Roman"/>
              </a:rPr>
              <a:t>можно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предложить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педагогам </a:t>
            </a:r>
            <a:r>
              <a:rPr sz="1400" i="1" dirty="0">
                <a:latin typeface="Times New Roman"/>
                <a:cs typeface="Times New Roman"/>
              </a:rPr>
              <a:t>это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упражнение,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как</a:t>
            </a:r>
            <a:r>
              <a:rPr sz="1400" i="1" spc="-10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направленное</a:t>
            </a:r>
            <a:r>
              <a:rPr sz="1400" i="1" spc="-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сплочение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коллектива).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разминки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круге: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309" algn="just">
              <a:lnSpc>
                <a:spcPts val="2480"/>
              </a:lnSpc>
              <a:spcBef>
                <a:spcPts val="140"/>
              </a:spcBef>
              <a:buChar char="–"/>
              <a:tabLst>
                <a:tab pos="585470" algn="l"/>
              </a:tabLst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вы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считаете,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сложившиеся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ситуации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вашем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могут </a:t>
            </a:r>
            <a:r>
              <a:rPr sz="1400" dirty="0">
                <a:latin typeface="Times New Roman"/>
                <a:cs typeface="Times New Roman"/>
              </a:rPr>
              <a:t>привлечь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внимание?</a:t>
            </a:r>
            <a:endParaRPr sz="1400">
              <a:latin typeface="Times New Roman"/>
              <a:cs typeface="Times New Roman"/>
            </a:endParaRPr>
          </a:p>
          <a:p>
            <a:pPr marL="603885" indent="-143510" algn="just">
              <a:lnSpc>
                <a:spcPct val="100000"/>
              </a:lnSpc>
              <a:spcBef>
                <a:spcPts val="505"/>
              </a:spcBef>
              <a:buChar char="–"/>
              <a:tabLst>
                <a:tab pos="604520" algn="l"/>
              </a:tabLst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каким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симптомам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предположить,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имеет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место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буллинг?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3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обсуждении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желательно</a:t>
            </a:r>
            <a:r>
              <a:rPr sz="1400" i="1" spc="2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выйти</a:t>
            </a:r>
            <a:r>
              <a:rPr sz="1400" i="1" spc="2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то,</a:t>
            </a:r>
            <a:r>
              <a:rPr sz="1400" i="1" spc="3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</a:t>
            </a:r>
            <a:r>
              <a:rPr sz="1400" i="1" spc="3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педагог</a:t>
            </a:r>
            <a:r>
              <a:rPr sz="1400" i="1" spc="30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(классный </a:t>
            </a:r>
            <a:r>
              <a:rPr sz="1400" i="1" dirty="0">
                <a:latin typeface="Times New Roman"/>
                <a:cs typeface="Times New Roman"/>
              </a:rPr>
              <a:t>руководитель)</a:t>
            </a:r>
            <a:r>
              <a:rPr sz="1400" i="1" spc="2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3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первую</a:t>
            </a:r>
            <a:r>
              <a:rPr sz="1400" i="1" spc="2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очередь</a:t>
            </a:r>
            <a:r>
              <a:rPr sz="1400" i="1" spc="3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может</a:t>
            </a:r>
            <a:r>
              <a:rPr sz="1400" i="1" spc="2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определить</a:t>
            </a:r>
            <a:r>
              <a:rPr sz="1400" i="1" spc="1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проблему</a:t>
            </a:r>
            <a:r>
              <a:rPr sz="1400" i="1" spc="3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40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классе</a:t>
            </a:r>
            <a:endParaRPr sz="1400">
              <a:latin typeface="Times New Roman"/>
              <a:cs typeface="Times New Roman"/>
            </a:endParaRPr>
          </a:p>
          <a:p>
            <a:pPr marL="12700" marR="15240" algn="just">
              <a:lnSpc>
                <a:spcPct val="143000"/>
              </a:lnSpc>
              <a:spcBef>
                <a:spcPts val="75"/>
              </a:spcBef>
            </a:pPr>
            <a:r>
              <a:rPr sz="1400" i="1" dirty="0">
                <a:latin typeface="Times New Roman"/>
                <a:cs typeface="Times New Roman"/>
              </a:rPr>
              <a:t>методом</a:t>
            </a:r>
            <a:r>
              <a:rPr sz="1400" i="1" spc="12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наблюдения.</a:t>
            </a:r>
            <a:r>
              <a:rPr sz="1400" i="1" spc="5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5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итоге</a:t>
            </a:r>
            <a:r>
              <a:rPr sz="1400" i="1" spc="11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обсуждения</a:t>
            </a:r>
            <a:r>
              <a:rPr sz="1400" i="1" spc="135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нужно</a:t>
            </a:r>
            <a:r>
              <a:rPr sz="1400" i="1" spc="15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сделать</a:t>
            </a:r>
            <a:r>
              <a:rPr sz="1400" i="1" spc="48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выводы. </a:t>
            </a:r>
            <a:r>
              <a:rPr sz="1400" i="1" dirty="0">
                <a:latin typeface="Times New Roman"/>
                <a:cs typeface="Times New Roman"/>
              </a:rPr>
              <a:t>Возможно</a:t>
            </a:r>
            <a:r>
              <a:rPr sz="1400" i="1" spc="47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предложить</a:t>
            </a:r>
            <a:r>
              <a:rPr sz="1400" i="1" spc="345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47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обсуждение</a:t>
            </a:r>
            <a:r>
              <a:rPr sz="1400" i="1" spc="465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варианты</a:t>
            </a:r>
            <a:r>
              <a:rPr sz="1400" i="1" spc="380" dirty="0">
                <a:latin typeface="Times New Roman"/>
                <a:cs typeface="Times New Roman"/>
              </a:rPr>
              <a:t>  </a:t>
            </a:r>
            <a:r>
              <a:rPr sz="1400" i="1" spc="-10" dirty="0">
                <a:latin typeface="Times New Roman"/>
                <a:cs typeface="Times New Roman"/>
              </a:rPr>
              <a:t>фиксирования </a:t>
            </a:r>
            <a:r>
              <a:rPr sz="1400" i="1" dirty="0">
                <a:latin typeface="Times New Roman"/>
                <a:cs typeface="Times New Roman"/>
              </a:rPr>
              <a:t>наблюдений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временные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рамки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(2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либо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4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раза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год</a:t>
            </a:r>
            <a:r>
              <a:rPr sz="1400" i="1" spc="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т.д.)).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Работа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группах.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делятся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две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группы.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 algn="just">
              <a:lnSpc>
                <a:spcPts val="2480"/>
              </a:lnSpc>
              <a:spcBef>
                <a:spcPts val="140"/>
              </a:spcBef>
            </a:pPr>
            <a:r>
              <a:rPr sz="1400" spc="-10" dirty="0">
                <a:latin typeface="Times New Roman"/>
                <a:cs typeface="Times New Roman"/>
              </a:rPr>
              <a:t>Первая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группа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предлагает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варианты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действий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после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25" dirty="0">
                <a:latin typeface="Times New Roman"/>
                <a:cs typeface="Times New Roman"/>
              </a:rPr>
              <a:t> как </a:t>
            </a:r>
            <a:r>
              <a:rPr sz="1400" dirty="0">
                <a:latin typeface="Times New Roman"/>
                <a:cs typeface="Times New Roman"/>
              </a:rPr>
              <a:t>определилось,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существует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00"/>
              </a:spcBef>
            </a:pPr>
            <a:r>
              <a:rPr sz="1400" dirty="0">
                <a:latin typeface="Times New Roman"/>
                <a:cs typeface="Times New Roman"/>
              </a:rPr>
              <a:t>Вторая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предлагает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варианты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действий,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коем</a:t>
            </a:r>
            <a:endParaRPr sz="140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случае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осуществлять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после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определилось,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что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существует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буллинг.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двух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записываются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доске </a:t>
            </a:r>
            <a:r>
              <a:rPr sz="1400" dirty="0">
                <a:latin typeface="Times New Roman"/>
                <a:cs typeface="Times New Roman"/>
              </a:rPr>
              <a:t>(ватмане)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обсуждаются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участниками.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23443"/>
            <a:ext cx="5791835" cy="363220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25"/>
              </a:spcBef>
            </a:pPr>
            <a:r>
              <a:rPr sz="1200" spc="-10" dirty="0">
                <a:latin typeface="Times New Roman"/>
                <a:cs typeface="Times New Roman"/>
              </a:rPr>
              <a:t>ОГЛАВЛЕНИЕ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950"/>
              </a:lnSpc>
              <a:spcBef>
                <a:spcPts val="150"/>
              </a:spcBef>
            </a:pPr>
            <a:r>
              <a:rPr sz="1100" dirty="0">
                <a:latin typeface="Calibri"/>
                <a:cs typeface="Calibri"/>
                <a:hlinkClick r:id="rId2" action="ppaction://hlinksldjump"/>
              </a:rPr>
              <a:t>ПОЯСНИТЕЛЬНАЯ</a:t>
            </a:r>
            <a:r>
              <a:rPr sz="1100" spc="240" dirty="0">
                <a:latin typeface="Calibri"/>
                <a:cs typeface="Calibri"/>
                <a:hlinkClick r:id="rId2" action="ppaction://hlinksldjump"/>
              </a:rPr>
              <a:t>  </a:t>
            </a:r>
            <a:r>
              <a:rPr sz="1100" dirty="0">
                <a:latin typeface="Calibri"/>
                <a:cs typeface="Calibri"/>
                <a:hlinkClick r:id="rId2" action="ppaction://hlinksldjump"/>
              </a:rPr>
              <a:t>ЗАПИСКА</a:t>
            </a:r>
            <a:r>
              <a:rPr sz="1100" spc="235" dirty="0">
                <a:latin typeface="Calibri"/>
                <a:cs typeface="Calibri"/>
                <a:hlinkClick r:id="rId2" action="ppaction://hlinksldjump"/>
              </a:rPr>
              <a:t>  </a:t>
            </a:r>
            <a:r>
              <a:rPr sz="1100" dirty="0">
                <a:latin typeface="Calibri"/>
                <a:cs typeface="Calibri"/>
                <a:hlinkClick r:id="rId2" action="ppaction://hlinksldjump"/>
              </a:rPr>
              <a:t>.........................................................................................................</a:t>
            </a:r>
            <a:r>
              <a:rPr sz="1100" spc="155" dirty="0">
                <a:latin typeface="Calibri"/>
                <a:cs typeface="Calibri"/>
                <a:hlinkClick r:id="rId2" action="ppaction://hlinksldjump"/>
              </a:rPr>
              <a:t>  </a:t>
            </a:r>
            <a:r>
              <a:rPr sz="1100" spc="-50" dirty="0">
                <a:latin typeface="Calibri"/>
                <a:cs typeface="Calibri"/>
                <a:hlinkClick r:id="rId2" action="ppaction://hlinksldjump"/>
              </a:rPr>
              <a:t>5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3" action="ppaction://hlinksldjump"/>
              </a:rPr>
              <a:t>ТЕОРЕТИЧЕСКИЕ</a:t>
            </a:r>
            <a:r>
              <a:rPr sz="1100" spc="17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3" action="ppaction://hlinksldjump"/>
              </a:rPr>
              <a:t>ОСНОВЫ</a:t>
            </a:r>
            <a:r>
              <a:rPr sz="1100" spc="15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100" spc="-20" dirty="0">
                <a:latin typeface="Calibri"/>
                <a:cs typeface="Calibri"/>
                <a:hlinkClick r:id="rId3" action="ppaction://hlinksldjump"/>
              </a:rPr>
              <a:t>ПРОБЛЕМЫ</a:t>
            </a:r>
            <a:r>
              <a:rPr sz="1100" spc="15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3" action="ppaction://hlinksldjump"/>
              </a:rPr>
              <a:t>ПРОФИЛАКТИКИ</a:t>
            </a:r>
            <a:r>
              <a:rPr sz="1100" spc="28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3" action="ppaction://hlinksldjump"/>
              </a:rPr>
              <a:t>БУЛЛИНГА............................................</a:t>
            </a:r>
            <a:r>
              <a:rPr sz="1100" spc="110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1100" spc="-50" dirty="0">
                <a:latin typeface="Calibri"/>
                <a:cs typeface="Calibri"/>
                <a:hlinkClick r:id="rId3" action="ppaction://hlinksldjump"/>
              </a:rPr>
              <a:t>8</a:t>
            </a:r>
            <a:endParaRPr sz="1100">
              <a:latin typeface="Calibri"/>
              <a:cs typeface="Calibri"/>
            </a:endParaRPr>
          </a:p>
          <a:p>
            <a:pPr marL="12700" marR="10795">
              <a:lnSpc>
                <a:spcPct val="108000"/>
              </a:lnSpc>
              <a:spcBef>
                <a:spcPts val="355"/>
              </a:spcBef>
            </a:pPr>
            <a:r>
              <a:rPr sz="1100" dirty="0">
                <a:latin typeface="Calibri"/>
                <a:cs typeface="Calibri"/>
                <a:hlinkClick r:id="rId4" action="ppaction://hlinksldjump"/>
              </a:rPr>
              <a:t>СЕМИНАР</a:t>
            </a:r>
            <a:r>
              <a:rPr sz="1100" spc="-1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«РАСПОЗНАВАНИЕ</a:t>
            </a:r>
            <a:r>
              <a:rPr sz="1100" spc="-7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ПРИЗНАКОВ</a:t>
            </a:r>
            <a:r>
              <a:rPr sz="1100" spc="-5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РАЗЛИЧНЫХ</a:t>
            </a:r>
            <a:r>
              <a:rPr sz="1100" spc="-1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ВИДОВ</a:t>
            </a:r>
            <a:r>
              <a:rPr sz="1100" spc="-5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БУЛЛИНГА И СПОСОБЫ</a:t>
            </a:r>
            <a:r>
              <a:rPr sz="1100" spc="-8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4" action="ppaction://hlinksldjump"/>
              </a:rPr>
              <a:t>ЕГО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4" action="ppaction://hlinksldjump"/>
              </a:rPr>
              <a:t>ПРОЯВЛЕНИЯ»...........................................................................................................................</a:t>
            </a:r>
            <a:r>
              <a:rPr sz="1100" spc="475" dirty="0">
                <a:latin typeface="Calibri"/>
                <a:cs typeface="Calibri"/>
                <a:hlinkClick r:id="rId4" action="ppaction://hlinksldjump"/>
              </a:rPr>
              <a:t>    </a:t>
            </a:r>
            <a:r>
              <a:rPr sz="1100" spc="-25" dirty="0">
                <a:latin typeface="Calibri"/>
                <a:cs typeface="Calibri"/>
                <a:hlinkClick r:id="rId4" action="ppaction://hlinksldjump"/>
              </a:rPr>
              <a:t>19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100" dirty="0">
                <a:latin typeface="Calibri"/>
                <a:cs typeface="Calibri"/>
                <a:hlinkClick r:id="rId5" action="ppaction://hlinksldjump"/>
              </a:rPr>
              <a:t>РОДИТЕЛЬСКОЕ</a:t>
            </a:r>
            <a:r>
              <a:rPr sz="1100" spc="4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5" action="ppaction://hlinksldjump"/>
              </a:rPr>
              <a:t>СОБРАНИЕ</a:t>
            </a:r>
            <a:r>
              <a:rPr sz="1100" spc="4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«БУЛЛИНГ</a:t>
            </a:r>
            <a:r>
              <a:rPr sz="1100" spc="7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–</a:t>
            </a:r>
            <a:r>
              <a:rPr sz="1100" spc="3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ЖЕСТОКОСТЬ</a:t>
            </a:r>
            <a:r>
              <a:rPr sz="1100" spc="7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В</a:t>
            </a:r>
            <a:r>
              <a:rPr sz="1100" spc="55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ДЕТСКОЙ</a:t>
            </a:r>
            <a:r>
              <a:rPr sz="1100" spc="114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5" action="ppaction://hlinksldjump"/>
              </a:rPr>
              <a:t>СРЕДЕ»</a:t>
            </a:r>
            <a:r>
              <a:rPr sz="1100" spc="-70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5" action="ppaction://hlinksldjump"/>
              </a:rPr>
              <a:t>...............................</a:t>
            </a:r>
            <a:r>
              <a:rPr sz="1100" spc="114" dirty="0"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5" action="ppaction://hlinksldjump"/>
              </a:rPr>
              <a:t>23</a:t>
            </a:r>
            <a:endParaRPr sz="1100">
              <a:latin typeface="Calibri"/>
              <a:cs typeface="Calibri"/>
            </a:endParaRPr>
          </a:p>
          <a:p>
            <a:pPr marL="12700" marR="10795">
              <a:lnSpc>
                <a:spcPct val="113599"/>
              </a:lnSpc>
              <a:spcBef>
                <a:spcPts val="450"/>
              </a:spcBef>
            </a:pPr>
            <a:r>
              <a:rPr sz="1100" dirty="0">
                <a:latin typeface="Calibri"/>
                <a:cs typeface="Calibri"/>
                <a:hlinkClick r:id="rId6" action="ppaction://hlinksldjump"/>
              </a:rPr>
              <a:t>ИНФОРМАЦИОННАЯ</a:t>
            </a:r>
            <a:r>
              <a:rPr sz="1100" spc="-8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6" action="ppaction://hlinksldjump"/>
              </a:rPr>
              <a:t>ПАМЯТКА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УЧИТЕЛЮ</a:t>
            </a:r>
            <a:r>
              <a:rPr sz="1100" spc="5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«КАК</a:t>
            </a:r>
            <a:r>
              <a:rPr sz="1100" spc="-6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ПРЕДОТВРАТИТЬ</a:t>
            </a:r>
            <a:r>
              <a:rPr sz="1100" spc="-4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И</a:t>
            </a:r>
            <a:r>
              <a:rPr sz="1100" spc="-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ПРЕОДОЛЕТЬ</a:t>
            </a:r>
            <a:r>
              <a:rPr sz="1100" spc="-4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6" action="ppaction://hlinksldjump"/>
              </a:rPr>
              <a:t>ШКОЛЬНЫЙ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6" action="ppaction://hlinksldjump"/>
              </a:rPr>
              <a:t>БУЛЛИНГ»..................................................................................................................................</a:t>
            </a:r>
            <a:r>
              <a:rPr sz="1100" spc="490" dirty="0">
                <a:latin typeface="Calibri"/>
                <a:cs typeface="Calibri"/>
                <a:hlinkClick r:id="rId6" action="ppaction://hlinksldjump"/>
              </a:rPr>
              <a:t>    </a:t>
            </a:r>
            <a:r>
              <a:rPr sz="1100" spc="-25" dirty="0">
                <a:latin typeface="Calibri"/>
                <a:cs typeface="Calibri"/>
                <a:hlinkClick r:id="rId6" action="ppaction://hlinksldjump"/>
              </a:rPr>
              <a:t>30</a:t>
            </a:r>
            <a:endParaRPr sz="1100">
              <a:latin typeface="Calibri"/>
              <a:cs typeface="Calibri"/>
            </a:endParaRPr>
          </a:p>
          <a:p>
            <a:pPr marL="12700" marR="10795" algn="just">
              <a:lnSpc>
                <a:spcPct val="147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  <a:hlinkClick r:id="rId7" action="ppaction://hlinksldjump"/>
              </a:rPr>
              <a:t>ПЛАН</a:t>
            </a:r>
            <a:r>
              <a:rPr sz="1100" spc="9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7" action="ppaction://hlinksldjump"/>
              </a:rPr>
              <a:t>МЕРОПРИЯТИЙ,</a:t>
            </a:r>
            <a:r>
              <a:rPr sz="1100" spc="16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7" action="ppaction://hlinksldjump"/>
              </a:rPr>
              <a:t>ПОСВЯЩЕННЫХ</a:t>
            </a:r>
            <a:r>
              <a:rPr sz="1100" spc="16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7" action="ppaction://hlinksldjump"/>
              </a:rPr>
              <a:t>АКЦИИ</a:t>
            </a:r>
            <a:r>
              <a:rPr sz="1100" spc="18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7" action="ppaction://hlinksldjump"/>
              </a:rPr>
              <a:t>«НЕТ</a:t>
            </a:r>
            <a:r>
              <a:rPr sz="1100" spc="9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7" action="ppaction://hlinksldjump"/>
              </a:rPr>
              <a:t>НАСИЛИЮ!».............................................</a:t>
            </a:r>
            <a:r>
              <a:rPr sz="1100" spc="17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7" action="ppaction://hlinksldjump"/>
              </a:rPr>
              <a:t>38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ВНЕКЛАССНОЕ</a:t>
            </a:r>
            <a:r>
              <a:rPr sz="1100" spc="-2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МЕРОПРИЯТИЕ</a:t>
            </a:r>
            <a:r>
              <a:rPr sz="1100" spc="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«ТЕЛЕФОН</a:t>
            </a:r>
            <a:r>
              <a:rPr sz="1100" spc="-1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ДОВЕРИЯ –</a:t>
            </a:r>
            <a:r>
              <a:rPr sz="1100" spc="-2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ШАГ</a:t>
            </a:r>
            <a:r>
              <a:rPr sz="1100" spc="-3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К</a:t>
            </a:r>
            <a:r>
              <a:rPr sz="1100" spc="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БЕЗОПАСНОСТИ</a:t>
            </a:r>
            <a:r>
              <a:rPr sz="1100" spc="4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8" action="ppaction://hlinksldjump"/>
              </a:rPr>
              <a:t>РЕБЕНКА!».........</a:t>
            </a:r>
            <a:r>
              <a:rPr sz="1100" spc="3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8" action="ppaction://hlinksldjump"/>
              </a:rPr>
              <a:t>39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КВЕСТ-ИГРА</a:t>
            </a:r>
            <a:r>
              <a:rPr sz="1100" spc="15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«ТЫ</a:t>
            </a:r>
            <a:r>
              <a:rPr sz="1100" spc="8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–</a:t>
            </a:r>
            <a:r>
              <a:rPr sz="1100" spc="6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МОЙ</a:t>
            </a:r>
            <a:r>
              <a:rPr sz="1100" spc="16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ДРУГ,</a:t>
            </a:r>
            <a:r>
              <a:rPr sz="1100" spc="15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А</a:t>
            </a:r>
            <a:r>
              <a:rPr sz="1100" spc="15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Я</a:t>
            </a:r>
            <a:r>
              <a:rPr sz="1100" spc="11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–</a:t>
            </a:r>
            <a:r>
              <a:rPr sz="1100" spc="6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ТВОЙ</a:t>
            </a:r>
            <a:r>
              <a:rPr sz="1100" spc="165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ДРУГ!»</a:t>
            </a:r>
            <a:r>
              <a:rPr sz="1100" spc="-7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9" action="ppaction://hlinksldjump"/>
              </a:rPr>
              <a:t>......................................................................</a:t>
            </a:r>
            <a:r>
              <a:rPr sz="1100" spc="150" dirty="0"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9" action="ppaction://hlinksldjump"/>
              </a:rPr>
              <a:t>45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100" dirty="0">
                <a:latin typeface="Calibri"/>
                <a:cs typeface="Calibri"/>
                <a:hlinkClick r:id="rId10" action="ppaction://hlinksldjump"/>
              </a:rPr>
              <a:t>КОНКУРС</a:t>
            </a:r>
            <a:r>
              <a:rPr sz="1100" spc="17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0" action="ppaction://hlinksldjump"/>
              </a:rPr>
              <a:t>ПЛАКАТОВ</a:t>
            </a:r>
            <a:r>
              <a:rPr sz="1100" spc="15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0" action="ppaction://hlinksldjump"/>
              </a:rPr>
              <a:t>НА</a:t>
            </a:r>
            <a:r>
              <a:rPr sz="1100" spc="215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10" action="ppaction://hlinksldjump"/>
              </a:rPr>
              <a:t>ТЕМУ:</a:t>
            </a:r>
            <a:r>
              <a:rPr sz="1100" spc="18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0" action="ppaction://hlinksldjump"/>
              </a:rPr>
              <a:t>«НЕТ</a:t>
            </a:r>
            <a:r>
              <a:rPr sz="1100" spc="13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0" action="ppaction://hlinksldjump"/>
              </a:rPr>
              <a:t>ЖЕСТОКОСТИ!»</a:t>
            </a:r>
            <a:r>
              <a:rPr sz="1100" spc="160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0" action="ppaction://hlinksldjump"/>
              </a:rPr>
              <a:t>................................................................</a:t>
            </a:r>
            <a:r>
              <a:rPr sz="1100" spc="229" dirty="0">
                <a:latin typeface="Calibri"/>
                <a:cs typeface="Calibri"/>
                <a:hlinkClick r:id="rId10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10" action="ppaction://hlinksldjump"/>
              </a:rPr>
              <a:t>53</a:t>
            </a:r>
            <a:endParaRPr sz="1100">
              <a:latin typeface="Calibri"/>
              <a:cs typeface="Calibri"/>
            </a:endParaRPr>
          </a:p>
          <a:p>
            <a:pPr marL="12700" marR="10795">
              <a:lnSpc>
                <a:spcPct val="1477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  <a:hlinkClick r:id="rId11" action="ppaction://hlinksldjump"/>
              </a:rPr>
              <a:t>ОБСУЖДЕНИЕ</a:t>
            </a:r>
            <a:r>
              <a:rPr sz="1100" spc="9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1" action="ppaction://hlinksldjump"/>
              </a:rPr>
              <a:t>ПРОСМОТРА</a:t>
            </a:r>
            <a:r>
              <a:rPr sz="1100" spc="17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1" action="ppaction://hlinksldjump"/>
              </a:rPr>
              <a:t>ФИЛЬМА</a:t>
            </a:r>
            <a:r>
              <a:rPr sz="1100" spc="18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1" action="ppaction://hlinksldjump"/>
              </a:rPr>
              <a:t>Р.А.</a:t>
            </a:r>
            <a:r>
              <a:rPr sz="1100" spc="16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11" action="ppaction://hlinksldjump"/>
              </a:rPr>
              <a:t>БЫКОВА</a:t>
            </a:r>
            <a:r>
              <a:rPr sz="1100" spc="180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1" action="ppaction://hlinksldjump"/>
              </a:rPr>
              <a:t>«ЧУЧЕЛО»...................................................</a:t>
            </a:r>
            <a:r>
              <a:rPr sz="1100" spc="175" dirty="0">
                <a:latin typeface="Calibri"/>
                <a:cs typeface="Calibri"/>
                <a:hlinkClick r:id="rId11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11" action="ppaction://hlinksldjump"/>
              </a:rPr>
              <a:t>57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  <a:hlinkClick r:id="rId12" action="ppaction://hlinksldjump"/>
              </a:rPr>
              <a:t>МЕТОДИКИ</a:t>
            </a:r>
            <a:r>
              <a:rPr sz="1100" spc="51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100" spc="-10" dirty="0">
                <a:latin typeface="Calibri"/>
                <a:cs typeface="Calibri"/>
                <a:hlinkClick r:id="rId12" action="ppaction://hlinksldjump"/>
              </a:rPr>
              <a:t>ДИАГНОСТИКИ</a:t>
            </a:r>
            <a:r>
              <a:rPr sz="1100" spc="140" dirty="0">
                <a:latin typeface="Calibri"/>
                <a:cs typeface="Calibri"/>
                <a:hlinkClick r:id="rId12" action="ppaction://hlinksldjump"/>
              </a:rPr>
              <a:t>  </a:t>
            </a:r>
            <a:r>
              <a:rPr sz="1100" dirty="0">
                <a:latin typeface="Calibri"/>
                <a:cs typeface="Calibri"/>
                <a:hlinkClick r:id="rId12" action="ppaction://hlinksldjump"/>
              </a:rPr>
              <a:t>БУЛЛИНГА</a:t>
            </a:r>
            <a:r>
              <a:rPr sz="1100" spc="150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100" dirty="0">
                <a:latin typeface="Calibri"/>
                <a:cs typeface="Calibri"/>
                <a:hlinkClick r:id="rId12" action="ppaction://hlinksldjump"/>
              </a:rPr>
              <a:t>......................................................................................</a:t>
            </a:r>
            <a:r>
              <a:rPr sz="1100" spc="505" dirty="0">
                <a:latin typeface="Calibri"/>
                <a:cs typeface="Calibri"/>
                <a:hlinkClick r:id="rId12" action="ppaction://hlinksldjump"/>
              </a:rPr>
              <a:t> </a:t>
            </a:r>
            <a:r>
              <a:rPr sz="1100" spc="-25" dirty="0">
                <a:latin typeface="Calibri"/>
                <a:cs typeface="Calibri"/>
                <a:hlinkClick r:id="rId12" action="ppaction://hlinksldjump"/>
              </a:rPr>
              <a:t>62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100" dirty="0">
                <a:latin typeface="Calibri"/>
                <a:cs typeface="Calibri"/>
                <a:hlinkClick r:id="rId13" action="ppaction://hlinksldjump"/>
              </a:rPr>
              <a:t>СПИСОК</a:t>
            </a:r>
            <a:r>
              <a:rPr sz="1100" spc="415" dirty="0">
                <a:latin typeface="Calibri"/>
                <a:cs typeface="Calibri"/>
                <a:hlinkClick r:id="rId13" action="ppaction://hlinksldjump"/>
              </a:rPr>
              <a:t>  </a:t>
            </a:r>
            <a:r>
              <a:rPr sz="1100" dirty="0">
                <a:latin typeface="Calibri"/>
                <a:cs typeface="Calibri"/>
                <a:hlinkClick r:id="rId13" action="ppaction://hlinksldjump"/>
              </a:rPr>
              <a:t>ЛИТЕРАТУРЫ................................................................................................................</a:t>
            </a:r>
            <a:r>
              <a:rPr sz="1100" spc="509" dirty="0">
                <a:latin typeface="Calibri"/>
                <a:cs typeface="Calibri"/>
                <a:hlinkClick r:id="rId13" action="ppaction://hlinksldjump"/>
              </a:rPr>
              <a:t>  </a:t>
            </a:r>
            <a:r>
              <a:rPr sz="1100" spc="-25" dirty="0">
                <a:latin typeface="Calibri"/>
                <a:cs typeface="Calibri"/>
                <a:hlinkClick r:id="rId13" action="ppaction://hlinksldjump"/>
              </a:rPr>
              <a:t>74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85485" cy="2170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1009" marR="2673350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Ведущий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подводит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итог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семинара. Рефлексия.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43000"/>
              </a:lnSpc>
              <a:buChar char="–"/>
              <a:tabLst>
                <a:tab pos="156210" algn="l"/>
              </a:tabLst>
            </a:pPr>
            <a:r>
              <a:rPr sz="1400" dirty="0">
                <a:latin typeface="Times New Roman"/>
                <a:cs typeface="Times New Roman"/>
              </a:rPr>
              <a:t>Считаете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информацию,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представлена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семинаре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нужной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себя?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Пригодится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дальнейшей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работе?</a:t>
            </a:r>
            <a:endParaRPr sz="1400">
              <a:latin typeface="Times New Roman"/>
              <a:cs typeface="Times New Roman"/>
            </a:endParaRPr>
          </a:p>
          <a:p>
            <a:pPr marL="12700" marR="10795">
              <a:lnSpc>
                <a:spcPct val="143000"/>
              </a:lnSpc>
              <a:spcBef>
                <a:spcPts val="75"/>
              </a:spcBef>
              <a:buChar char="–"/>
              <a:tabLst>
                <a:tab pos="231775" algn="l"/>
                <a:tab pos="232410" algn="l"/>
                <a:tab pos="3686810" algn="l"/>
              </a:tabLst>
            </a:pPr>
            <a:r>
              <a:rPr sz="1400" dirty="0">
                <a:latin typeface="Times New Roman"/>
                <a:cs typeface="Times New Roman"/>
              </a:rPr>
              <a:t>Прокомментируйте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саму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организацию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проведение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семинара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(по </a:t>
            </a:r>
            <a:r>
              <a:rPr sz="1400" spc="-10" dirty="0">
                <a:latin typeface="Times New Roman"/>
                <a:cs typeface="Times New Roman"/>
              </a:rPr>
              <a:t>желанию).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91014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063114" marR="259079" indent="-1812925">
              <a:lnSpc>
                <a:spcPct val="142900"/>
              </a:lnSpc>
              <a:spcBef>
                <a:spcPts val="90"/>
              </a:spcBef>
            </a:pPr>
            <a:r>
              <a:rPr sz="1400" b="1" dirty="0">
                <a:latin typeface="Times New Roman"/>
                <a:cs typeface="Times New Roman"/>
              </a:rPr>
              <a:t>РОДИТЕЛЬСКОЕ</a:t>
            </a:r>
            <a:r>
              <a:rPr sz="1400" b="1" spc="-114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СОБРАНИЕ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«БУЛЛИНГ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114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ЖЕСТОКОСТЬ</a:t>
            </a:r>
            <a:r>
              <a:rPr sz="1400" b="1" spc="-100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В </a:t>
            </a:r>
            <a:r>
              <a:rPr sz="1400" b="1" dirty="0">
                <a:latin typeface="Times New Roman"/>
                <a:cs typeface="Times New Roman"/>
              </a:rPr>
              <a:t>ДЕТСКОЙ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СРЕДЕ»</a:t>
            </a:r>
            <a:endParaRPr sz="1400">
              <a:latin typeface="Times New Roman"/>
              <a:cs typeface="Times New Roman"/>
            </a:endParaRPr>
          </a:p>
          <a:p>
            <a:pPr marL="12700" marR="19685" indent="448309">
              <a:lnSpc>
                <a:spcPct val="143000"/>
              </a:lnSpc>
              <a:spcBef>
                <a:spcPts val="1430"/>
              </a:spcBef>
            </a:pPr>
            <a:r>
              <a:rPr sz="1400" b="1" dirty="0">
                <a:latin typeface="Times New Roman"/>
                <a:cs typeface="Times New Roman"/>
              </a:rPr>
              <a:t>Цель</a:t>
            </a:r>
            <a:r>
              <a:rPr sz="1400" b="1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актуализировать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знания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школе.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b="1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641350" indent="-18097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41985" algn="l"/>
              </a:tabLst>
            </a:pPr>
            <a:r>
              <a:rPr sz="1400" dirty="0">
                <a:latin typeface="Times New Roman"/>
                <a:cs typeface="Times New Roman"/>
              </a:rPr>
              <a:t>Познакомить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понятием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«буллинг».</a:t>
            </a:r>
            <a:endParaRPr sz="1400">
              <a:latin typeface="Times New Roman"/>
              <a:cs typeface="Times New Roman"/>
            </a:endParaRPr>
          </a:p>
          <a:p>
            <a:pPr marL="641350" indent="-180975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641985" algn="l"/>
              </a:tabLst>
            </a:pPr>
            <a:r>
              <a:rPr sz="1400" dirty="0">
                <a:latin typeface="Times New Roman"/>
                <a:cs typeface="Times New Roman"/>
              </a:rPr>
              <a:t>Формировать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активную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педагогическую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позицию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родителей.</a:t>
            </a:r>
            <a:endParaRPr sz="1400">
              <a:latin typeface="Times New Roman"/>
              <a:cs typeface="Times New Roman"/>
            </a:endParaRPr>
          </a:p>
          <a:p>
            <a:pPr marL="12700" marR="2095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Добрый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вечер,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уважаемые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родители.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нашей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встрече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мы </a:t>
            </a:r>
            <a:r>
              <a:rPr sz="1400" dirty="0">
                <a:latin typeface="Times New Roman"/>
                <a:cs typeface="Times New Roman"/>
              </a:rPr>
              <a:t>поговорим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школе.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 algn="just">
              <a:lnSpc>
                <a:spcPct val="143000"/>
              </a:lnSpc>
            </a:pP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ко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5" dirty="0">
                <a:latin typeface="Times New Roman"/>
                <a:cs typeface="Times New Roman"/>
              </a:rPr>
              <a:t>ъ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0" dirty="0">
                <a:latin typeface="Times New Roman"/>
                <a:cs typeface="Times New Roman"/>
              </a:rPr>
              <a:t>а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х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Од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3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5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1841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бьют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тревогу: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настолько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частым,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проявляемым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это </a:t>
            </a:r>
            <a:r>
              <a:rPr sz="1400" dirty="0">
                <a:latin typeface="Times New Roman"/>
                <a:cs typeface="Times New Roman"/>
              </a:rPr>
              <a:t>явление.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Школьная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стала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травматичной,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циничной, </a:t>
            </a:r>
            <a:r>
              <a:rPr sz="1400" dirty="0">
                <a:latin typeface="Times New Roman"/>
                <a:cs typeface="Times New Roman"/>
              </a:rPr>
              <a:t>жестокой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сцены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теперь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записываются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видео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распространяются</a:t>
            </a:r>
            <a:r>
              <a:rPr sz="1400" spc="-1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Интернете.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645"/>
              </a:spcBef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Буллинг </a:t>
            </a:r>
            <a:r>
              <a:rPr sz="1400" spc="-10" dirty="0">
                <a:latin typeface="Times New Roman"/>
                <a:cs typeface="Times New Roman"/>
              </a:rPr>
              <a:t>(bullying,от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англ.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bully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хулиган,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драчун,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задира,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грубиян,</a:t>
            </a:r>
            <a:endParaRPr sz="1400">
              <a:latin typeface="Times New Roman"/>
              <a:cs typeface="Times New Roman"/>
            </a:endParaRPr>
          </a:p>
          <a:p>
            <a:pPr marL="12700" marR="19050" algn="just">
              <a:lnSpc>
                <a:spcPct val="143000"/>
              </a:lnSpc>
              <a:spcBef>
                <a:spcPts val="150"/>
              </a:spcBef>
            </a:pPr>
            <a:r>
              <a:rPr sz="1400" dirty="0">
                <a:latin typeface="Times New Roman"/>
                <a:cs typeface="Times New Roman"/>
              </a:rPr>
              <a:t>насильник)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длительный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сознательного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жестокого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отношения, </a:t>
            </a:r>
            <a:r>
              <a:rPr sz="1400" dirty="0">
                <a:latin typeface="Times New Roman"/>
                <a:cs typeface="Times New Roman"/>
              </a:rPr>
              <a:t>физического,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словесного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(или)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психологического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преследования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со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или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другому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(другим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детям).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29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Многочисленные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исследования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доказывают,</a:t>
            </a:r>
            <a:r>
              <a:rPr sz="1400" spc="3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последствия буллинга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тяжелыми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становления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школьника</a:t>
            </a:r>
            <a:endParaRPr sz="1400">
              <a:latin typeface="Times New Roman"/>
              <a:cs typeface="Times New Roman"/>
            </a:endParaRPr>
          </a:p>
          <a:p>
            <a:pPr marL="12700" marR="952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дальнейшей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судьбы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ситуации: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буллеров </a:t>
            </a:r>
            <a:r>
              <a:rPr sz="1400" dirty="0">
                <a:latin typeface="Times New Roman"/>
                <a:cs typeface="Times New Roman"/>
              </a:rPr>
              <a:t>(преследователей),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жертв,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зрителей.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Пострадавшие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всего испытывают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стыд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неуверенность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предпочитают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сообщать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 </a:t>
            </a:r>
            <a:r>
              <a:rPr sz="1400" spc="-10" dirty="0">
                <a:latin typeface="Times New Roman"/>
                <a:cs typeface="Times New Roman"/>
              </a:rPr>
              <a:t>издевательствах.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«Ученик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подвергается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буллингу,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течение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времени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по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отношению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нему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осуществляются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агрессивные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стороны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разным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причинам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ответить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5875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агрессию»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Олвеус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норвежский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ученый,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основоположников </a:t>
            </a:r>
            <a:r>
              <a:rPr sz="1400" dirty="0">
                <a:latin typeface="Times New Roman"/>
                <a:cs typeface="Times New Roman"/>
              </a:rPr>
              <a:t>исследования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западной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психологии).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Четыре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признака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буллинга:</a:t>
            </a:r>
            <a:endParaRPr sz="1400">
              <a:latin typeface="Times New Roman"/>
              <a:cs typeface="Times New Roman"/>
            </a:endParaRPr>
          </a:p>
          <a:p>
            <a:pPr marL="59436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594995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неравенство </a:t>
            </a:r>
            <a:r>
              <a:rPr sz="1400" spc="-20" dirty="0">
                <a:latin typeface="Times New Roman"/>
                <a:cs typeface="Times New Roman"/>
              </a:rPr>
              <a:t>сил;</a:t>
            </a:r>
            <a:endParaRPr sz="1400">
              <a:latin typeface="Times New Roman"/>
              <a:cs typeface="Times New Roman"/>
            </a:endParaRPr>
          </a:p>
          <a:p>
            <a:pPr marL="59436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594995" algn="l"/>
              </a:tabLst>
            </a:pPr>
            <a:r>
              <a:rPr sz="1400" spc="-10" dirty="0">
                <a:latin typeface="Times New Roman"/>
                <a:cs typeface="Times New Roman"/>
              </a:rPr>
              <a:t>агрессия;</a:t>
            </a:r>
            <a:endParaRPr sz="1400">
              <a:latin typeface="Times New Roman"/>
              <a:cs typeface="Times New Roman"/>
            </a:endParaRPr>
          </a:p>
          <a:p>
            <a:pPr marL="594360" indent="-133985">
              <a:lnSpc>
                <a:spcPct val="100000"/>
              </a:lnSpc>
              <a:spcBef>
                <a:spcPts val="795"/>
              </a:spcBef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повторяемость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инцидента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течение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продолжительного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времени;</a:t>
            </a:r>
            <a:endParaRPr sz="1400">
              <a:latin typeface="Times New Roman"/>
              <a:cs typeface="Times New Roman"/>
            </a:endParaRPr>
          </a:p>
          <a:p>
            <a:pPr marL="59436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59499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впечатлительность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(острая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реакция).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2900"/>
              </a:lnSpc>
              <a:buSzPct val="67857"/>
              <a:buFont typeface="Wingdings"/>
              <a:buChar char="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любая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ссора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буллингом.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Обычные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конфликты </a:t>
            </a:r>
            <a:r>
              <a:rPr sz="1400" dirty="0">
                <a:latin typeface="Times New Roman"/>
                <a:cs typeface="Times New Roman"/>
              </a:rPr>
              <a:t>возникают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разрешаются,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проходят.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сохраняется </a:t>
            </a:r>
            <a:r>
              <a:rPr sz="1400" dirty="0">
                <a:latin typeface="Times New Roman"/>
                <a:cs typeface="Times New Roman"/>
              </a:rPr>
              <a:t>постоянная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враждебность,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чаще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отношению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отдельному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ребенку,</a:t>
            </a:r>
            <a:endParaRPr sz="1400">
              <a:latin typeface="Times New Roman"/>
              <a:cs typeface="Times New Roman"/>
            </a:endParaRPr>
          </a:p>
          <a:p>
            <a:pPr marL="12700" marR="1968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возникает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длительный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конфликт.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Единичные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повторяющиеся </a:t>
            </a:r>
            <a:r>
              <a:rPr sz="1400" dirty="0">
                <a:latin typeface="Times New Roman"/>
                <a:cs typeface="Times New Roman"/>
              </a:rPr>
              <a:t>случаи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нахальства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наглости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являются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буллингом. </a:t>
            </a:r>
            <a:r>
              <a:rPr sz="1400" dirty="0">
                <a:latin typeface="Times New Roman"/>
                <a:cs typeface="Times New Roman"/>
              </a:rPr>
              <a:t>Нужна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длительность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систематичность.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ct val="143000"/>
              </a:lnSpc>
              <a:buSzPct val="67857"/>
              <a:buFont typeface="Wingdings"/>
              <a:buChar char="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3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ассиметричен.</a:t>
            </a:r>
            <a:r>
              <a:rPr sz="1400" spc="30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4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представляет</a:t>
            </a:r>
            <a:r>
              <a:rPr sz="1400" spc="30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собой </a:t>
            </a:r>
            <a:r>
              <a:rPr sz="1400" dirty="0">
                <a:latin typeface="Times New Roman"/>
                <a:cs typeface="Times New Roman"/>
              </a:rPr>
              <a:t>ассиметричные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отношения.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отличительными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признаками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являются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власть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беспомощность,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произвол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кто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обладает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властью.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2900"/>
              </a:lnSpc>
              <a:buSzPct val="67857"/>
              <a:buFont typeface="Wingdings"/>
              <a:buChar char="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осуществляется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преднамеренно.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это </a:t>
            </a:r>
            <a:r>
              <a:rPr sz="1400" dirty="0">
                <a:latin typeface="Times New Roman"/>
                <a:cs typeface="Times New Roman"/>
              </a:rPr>
              <a:t>преднамеренное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коварное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(исполненное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скрытой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злобы)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нападение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социальный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статус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душевное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здоровье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выбран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целью.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i="1" dirty="0">
                <a:latin typeface="Times New Roman"/>
                <a:cs typeface="Times New Roman"/>
              </a:rPr>
              <a:t>Виды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буллинга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50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оставляет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глубокий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отражается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эмоциональном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социальном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развитии,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школьной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адаптации,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может </a:t>
            </a:r>
            <a:r>
              <a:rPr sz="1400" dirty="0">
                <a:latin typeface="Times New Roman"/>
                <a:cs typeface="Times New Roman"/>
              </a:rPr>
              <a:t>иметь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тяжелые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последствия.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подверглись </a:t>
            </a:r>
            <a:r>
              <a:rPr sz="1400" dirty="0">
                <a:latin typeface="Times New Roman"/>
                <a:cs typeface="Times New Roman"/>
              </a:rPr>
              <a:t>травле,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получают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тяжелую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психологическую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травму.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значения, </a:t>
            </a:r>
            <a:r>
              <a:rPr sz="1400" dirty="0">
                <a:latin typeface="Times New Roman"/>
                <a:cs typeface="Times New Roman"/>
              </a:rPr>
              <a:t>какой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способствовал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этому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физический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психологический.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тренингах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вспоминая,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травили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школе,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плачут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болезненно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вспоминают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переживания.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одна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самых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сильных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эмоциональных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травм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ребенка.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 </a:t>
            </a:r>
            <a:r>
              <a:rPr sz="1400" dirty="0">
                <a:latin typeface="Times New Roman"/>
                <a:cs typeface="Times New Roman"/>
              </a:rPr>
              <a:t>необходима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помощь.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8345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8309" algn="just">
              <a:lnSpc>
                <a:spcPct val="1430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оказывает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влияние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жертву,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на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агрессора,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зрителей.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испытывают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сложности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здоровьем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успеваемостью,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три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сверстников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симптомы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тревожно- </a:t>
            </a:r>
            <a:r>
              <a:rPr sz="1400" dirty="0">
                <a:latin typeface="Times New Roman"/>
                <a:cs typeface="Times New Roman"/>
              </a:rPr>
              <a:t>депрессивных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расстройств,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апатию,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головные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энурез,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совершают </a:t>
            </a:r>
            <a:r>
              <a:rPr sz="1400" dirty="0">
                <a:latin typeface="Times New Roman"/>
                <a:cs typeface="Times New Roman"/>
              </a:rPr>
              <a:t>попытки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суицида.</a:t>
            </a:r>
            <a:endParaRPr sz="1400">
              <a:latin typeface="Times New Roman"/>
              <a:cs typeface="Times New Roman"/>
            </a:endParaRPr>
          </a:p>
          <a:p>
            <a:pPr marL="12700" marR="2159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Взрослые,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были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детстве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жертвами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склонны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депрессии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проявляют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низкий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уровень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самооценки,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страдают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от </a:t>
            </a:r>
            <a:r>
              <a:rPr sz="1400" dirty="0">
                <a:latin typeface="Times New Roman"/>
                <a:cs typeface="Times New Roman"/>
              </a:rPr>
              <a:t>социальной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тревожности,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одиночества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беспокойства.</a:t>
            </a:r>
            <a:endParaRPr sz="1400">
              <a:latin typeface="Times New Roman"/>
              <a:cs typeface="Times New Roman"/>
            </a:endParaRPr>
          </a:p>
          <a:p>
            <a:pPr marL="12700" marR="24765" indent="448309" algn="just">
              <a:lnSpc>
                <a:spcPct val="142900"/>
              </a:lnSpc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школьных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«агрессоров»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взрослом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возрасте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может </a:t>
            </a:r>
            <a:r>
              <a:rPr sz="1400" dirty="0">
                <a:latin typeface="Times New Roman"/>
                <a:cs typeface="Times New Roman"/>
              </a:rPr>
              <a:t>возникать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вины,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развивается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высокий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попасть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криминальные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400" spc="-10" dirty="0">
                <a:latin typeface="Times New Roman"/>
                <a:cs typeface="Times New Roman"/>
              </a:rPr>
              <a:t>группировки.</a:t>
            </a:r>
            <a:endParaRPr sz="1400">
              <a:latin typeface="Times New Roman"/>
              <a:cs typeface="Times New Roman"/>
            </a:endParaRPr>
          </a:p>
          <a:p>
            <a:pPr marL="12700" marR="2540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Оказавшись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получает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огромное </a:t>
            </a:r>
            <a:r>
              <a:rPr sz="1400" dirty="0">
                <a:latin typeface="Times New Roman"/>
                <a:cs typeface="Times New Roman"/>
              </a:rPr>
              <a:t>количество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психических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травм,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неизбежно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сказываются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spc="-10" dirty="0">
                <a:latin typeface="Times New Roman"/>
                <a:cs typeface="Times New Roman"/>
              </a:rPr>
              <a:t>дальнейшей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  <a:buSzPct val="67857"/>
              <a:buFont typeface="Symbol"/>
              <a:buChar char="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единичный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случай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оставляет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глубокий</a:t>
            </a:r>
            <a:endParaRPr sz="1400">
              <a:latin typeface="Times New Roman"/>
              <a:cs typeface="Times New Roman"/>
            </a:endParaRPr>
          </a:p>
          <a:p>
            <a:pPr marL="12700" marR="17145" algn="just">
              <a:lnSpc>
                <a:spcPct val="143000"/>
              </a:lnSpc>
              <a:spcBef>
                <a:spcPts val="80"/>
              </a:spcBef>
            </a:pPr>
            <a:r>
              <a:rPr sz="1400" spc="-10" dirty="0">
                <a:latin typeface="Times New Roman"/>
                <a:cs typeface="Times New Roman"/>
              </a:rPr>
              <a:t>эмоциональный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шрам,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требующий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специальной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психолога.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Ребенок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агрессивным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тревожным,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переходит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взрослый </a:t>
            </a:r>
            <a:r>
              <a:rPr sz="1400" dirty="0">
                <a:latin typeface="Times New Roman"/>
                <a:cs typeface="Times New Roman"/>
              </a:rPr>
              <a:t>возраст.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появляются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трудности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поведении.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других </a:t>
            </a:r>
            <a:r>
              <a:rPr sz="1400" dirty="0">
                <a:latin typeface="Times New Roman"/>
                <a:cs typeface="Times New Roman"/>
              </a:rPr>
              <a:t>подвержены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депрессиям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заканчивают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самоубийством.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  <a:buSzPct val="67857"/>
              <a:buFont typeface="Symbol"/>
              <a:buChar char="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Шансы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жертвами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моббинга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рабочем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людей,</a:t>
            </a:r>
            <a:endParaRPr sz="140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43900"/>
              </a:lnSpc>
              <a:spcBef>
                <a:spcPts val="60"/>
              </a:spcBef>
            </a:pPr>
            <a:r>
              <a:rPr sz="1400" dirty="0">
                <a:latin typeface="Times New Roman"/>
                <a:cs typeface="Times New Roman"/>
              </a:rPr>
              <a:t>переживших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детстве,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вырастают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многократно.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Мировая статистика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утверждает,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перенесшие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издевательства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детстве,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большинстве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своем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остаются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одинокими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всю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жизнь,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тяжелее </a:t>
            </a:r>
            <a:r>
              <a:rPr sz="1400" dirty="0">
                <a:latin typeface="Times New Roman"/>
                <a:cs typeface="Times New Roman"/>
              </a:rPr>
              <a:t>подниматься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карьерной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лестнице.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 </a:t>
            </a:r>
            <a:r>
              <a:rPr sz="1400" spc="-10" dirty="0">
                <a:latin typeface="Times New Roman"/>
                <a:cs typeface="Times New Roman"/>
              </a:rPr>
              <a:t>выбирают </a:t>
            </a:r>
            <a:r>
              <a:rPr sz="1400" dirty="0">
                <a:latin typeface="Times New Roman"/>
                <a:cs typeface="Times New Roman"/>
              </a:rPr>
              <a:t>надомную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обособленную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работу.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общаются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социальных </a:t>
            </a:r>
            <a:r>
              <a:rPr sz="1400" dirty="0">
                <a:latin typeface="Times New Roman"/>
                <a:cs typeface="Times New Roman"/>
              </a:rPr>
              <a:t>сетях,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реальном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мире.</a:t>
            </a:r>
            <a:endParaRPr sz="1400">
              <a:latin typeface="Times New Roman"/>
              <a:cs typeface="Times New Roman"/>
            </a:endParaRPr>
          </a:p>
          <a:p>
            <a:pPr marL="12700" marR="17780" indent="448309" algn="just">
              <a:lnSpc>
                <a:spcPct val="143000"/>
              </a:lnSpc>
              <a:buSzPct val="67857"/>
              <a:buFont typeface="Symbol"/>
              <a:buChar char="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Близким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результатом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бывают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физические </a:t>
            </a:r>
            <a:r>
              <a:rPr sz="1400" dirty="0">
                <a:latin typeface="Times New Roman"/>
                <a:cs typeface="Times New Roman"/>
              </a:rPr>
              <a:t>недомогания.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Известны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случаи,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мальчиков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стресса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бессилия </a:t>
            </a:r>
            <a:r>
              <a:rPr sz="1400" dirty="0">
                <a:latin typeface="Times New Roman"/>
                <a:cs typeface="Times New Roman"/>
              </a:rPr>
              <a:t>начинались</a:t>
            </a:r>
            <a:r>
              <a:rPr sz="1400" spc="5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серьезные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сердцем.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Девочки-</a:t>
            </a:r>
            <a:r>
              <a:rPr sz="1400" spc="-10" dirty="0">
                <a:latin typeface="Times New Roman"/>
                <a:cs typeface="Times New Roman"/>
              </a:rPr>
              <a:t>подростки </a:t>
            </a:r>
            <a:r>
              <a:rPr sz="1400" dirty="0">
                <a:latin typeface="Times New Roman"/>
                <a:cs typeface="Times New Roman"/>
              </a:rPr>
              <a:t>подвержены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другому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несчастью: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насмешки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оскорбления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приводят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5010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335" algn="just">
              <a:lnSpc>
                <a:spcPct val="142900"/>
              </a:lnSpc>
              <a:spcBef>
                <a:spcPts val="90"/>
              </a:spcBef>
            </a:pP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оз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5" dirty="0">
                <a:latin typeface="Times New Roman"/>
                <a:cs typeface="Times New Roman"/>
              </a:rPr>
              <a:t>е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вм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5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д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т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R="12065" algn="r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Применение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физического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уголовно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наказуемо.</a:t>
            </a:r>
            <a:endParaRPr sz="1400">
              <a:latin typeface="Times New Roman"/>
              <a:cs typeface="Times New Roman"/>
            </a:endParaRPr>
          </a:p>
          <a:p>
            <a:pPr marL="12700" marR="7620" algn="r">
              <a:lnSpc>
                <a:spcPct val="143900"/>
              </a:lnSpc>
              <a:spcBef>
                <a:spcPts val="60"/>
              </a:spcBef>
            </a:pPr>
            <a:r>
              <a:rPr sz="1400" dirty="0">
                <a:latin typeface="Times New Roman"/>
                <a:cs typeface="Times New Roman"/>
              </a:rPr>
              <a:t>Синяки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ссадины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зафиксировать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больнице,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происхождение </a:t>
            </a:r>
            <a:r>
              <a:rPr sz="1400" dirty="0">
                <a:latin typeface="Times New Roman"/>
                <a:cs typeface="Times New Roman"/>
              </a:rPr>
              <a:t>записывается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ребенка.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Больница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обязана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передать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информацию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полицию,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полиция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отреагировать.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вызываются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родители буллера,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придется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объяснить,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как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допустили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данную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ситуацию. </a:t>
            </a: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развращающий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опыт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зачинщиков.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будущем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них </a:t>
            </a:r>
            <a:r>
              <a:rPr sz="1400" dirty="0">
                <a:latin typeface="Times New Roman"/>
                <a:cs typeface="Times New Roman"/>
              </a:rPr>
              <a:t>меньше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шансов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успешную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самореализацию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семье,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друзьями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коллегами.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травматичный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опыт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свидетелей,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они </a:t>
            </a:r>
            <a:r>
              <a:rPr sz="1400" dirty="0">
                <a:latin typeface="Times New Roman"/>
                <a:cs typeface="Times New Roman"/>
              </a:rPr>
              <a:t>испытывают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мучительный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внутренний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конфликт,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поскольку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уже </a:t>
            </a:r>
            <a:r>
              <a:rPr sz="1400" spc="-10" dirty="0">
                <a:latin typeface="Times New Roman"/>
                <a:cs typeface="Times New Roman"/>
              </a:rPr>
              <a:t>чувствуют,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происходящее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аморально,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еще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имеют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осознать,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</a:t>
            </a:r>
            <a:endParaRPr sz="14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430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могут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найти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выход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ситуации. </a:t>
            </a:r>
            <a:r>
              <a:rPr sz="1400" dirty="0">
                <a:latin typeface="Times New Roman"/>
                <a:cs typeface="Times New Roman"/>
              </a:rPr>
              <a:t>Кроме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они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боятся, </a:t>
            </a:r>
            <a:r>
              <a:rPr sz="1400" dirty="0">
                <a:latin typeface="Times New Roman"/>
                <a:cs typeface="Times New Roman"/>
              </a:rPr>
              <a:t>что,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заступившись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жертву,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станут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жертвой,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подыгрывают </a:t>
            </a:r>
            <a:r>
              <a:rPr sz="1400" dirty="0">
                <a:latin typeface="Times New Roman"/>
                <a:cs typeface="Times New Roman"/>
              </a:rPr>
              <a:t>агрессору,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стараясь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чувствовать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стыд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унижение.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представление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о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«хороших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людях»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страдает.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Ситуация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погружает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стресс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ведь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порядке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вещей,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часть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обычной жизни,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значит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уверенным,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завтра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сделают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мной, </a:t>
            </a: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расслабиться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минуту.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Стресс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истощает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детскую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психику,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сосредоточенно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работать,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оставляет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места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учебной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мотивации, </a:t>
            </a:r>
            <a:r>
              <a:rPr sz="1400" dirty="0">
                <a:latin typeface="Times New Roman"/>
                <a:cs typeface="Times New Roman"/>
              </a:rPr>
              <a:t>любознательности,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развитию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способностей,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творчеству.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знают,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справиться,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дает </a:t>
            </a:r>
            <a:r>
              <a:rPr sz="1400" dirty="0">
                <a:latin typeface="Times New Roman"/>
                <a:cs typeface="Times New Roman"/>
              </a:rPr>
              <a:t>педагогу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опыт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бессилия,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отчаяния,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заставляет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усомниться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своих </a:t>
            </a:r>
            <a:r>
              <a:rPr sz="1400" dirty="0">
                <a:latin typeface="Times New Roman"/>
                <a:cs typeface="Times New Roman"/>
              </a:rPr>
              <a:t>способностях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4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призвании,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4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кого-то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подталкивает</a:t>
            </a:r>
            <a:r>
              <a:rPr sz="1400" spc="434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профдеформации,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заставляя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обвинять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семьи,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9053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651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начать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использовать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групповое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давление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наказания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нарушителей порядка.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Последствия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крайне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опасны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целом,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поскольку </a:t>
            </a:r>
            <a:r>
              <a:rPr sz="1400" dirty="0">
                <a:latin typeface="Times New Roman"/>
                <a:cs typeface="Times New Roman"/>
              </a:rPr>
              <a:t>увеличивается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насилия</a:t>
            </a:r>
            <a:r>
              <a:rPr sz="1400" spc="505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отчаявшейся</a:t>
            </a:r>
            <a:r>
              <a:rPr sz="1400" spc="425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жертвы</a:t>
            </a:r>
            <a:r>
              <a:rPr sz="1400" spc="50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над</a:t>
            </a:r>
            <a:r>
              <a:rPr sz="1400" spc="114" dirty="0">
                <a:latin typeface="Times New Roman"/>
                <a:cs typeface="Times New Roman"/>
                <a:hlinkClick r:id="rId2"/>
              </a:rPr>
              <a:t>  </a:t>
            </a:r>
            <a:r>
              <a:rPr sz="1400" dirty="0">
                <a:latin typeface="Times New Roman"/>
                <a:cs typeface="Times New Roman"/>
                <a:hlinkClick r:id="rId2"/>
              </a:rPr>
              <a:t>собой</a:t>
            </a:r>
            <a:r>
              <a:rPr sz="1400" spc="310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или</a:t>
            </a:r>
            <a:r>
              <a:rPr sz="1400" spc="545" dirty="0">
                <a:latin typeface="Times New Roman"/>
                <a:cs typeface="Times New Roman"/>
                <a:hlinkClick r:id="rId2"/>
              </a:rPr>
              <a:t> </a:t>
            </a:r>
            <a:r>
              <a:rPr sz="1400" spc="-25" dirty="0">
                <a:latin typeface="Times New Roman"/>
                <a:cs typeface="Times New Roman"/>
                <a:hlinkClick r:id="rId2"/>
              </a:rPr>
              <a:t>над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2"/>
              </a:rPr>
              <a:t>мучителями</a:t>
            </a:r>
            <a:r>
              <a:rPr sz="1400" spc="125" dirty="0">
                <a:latin typeface="Times New Roman"/>
                <a:cs typeface="Times New Roman"/>
                <a:hlinkClick r:id="rId2"/>
              </a:rPr>
              <a:t>  </a:t>
            </a:r>
            <a:r>
              <a:rPr sz="1400" dirty="0">
                <a:latin typeface="Times New Roman"/>
                <a:cs typeface="Times New Roman"/>
                <a:hlinkClick r:id="rId2"/>
              </a:rPr>
              <a:t>и</a:t>
            </a:r>
            <a:r>
              <a:rPr sz="1400" spc="130" dirty="0">
                <a:latin typeface="Times New Roman"/>
                <a:cs typeface="Times New Roman"/>
                <a:hlinkClick r:id="rId2"/>
              </a:rPr>
              <a:t>  </a:t>
            </a:r>
            <a:r>
              <a:rPr sz="1400" dirty="0">
                <a:latin typeface="Times New Roman"/>
                <a:cs typeface="Times New Roman"/>
                <a:hlinkClick r:id="rId2"/>
              </a:rPr>
              <a:t>свидетелями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насилию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прибегают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родители,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4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е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з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6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5" dirty="0">
                <a:latin typeface="Times New Roman"/>
                <a:cs typeface="Times New Roman"/>
              </a:rPr>
              <a:t>г</a:t>
            </a:r>
            <a:r>
              <a:rPr sz="1400" spc="-105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оро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вм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м.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травля,</a:t>
            </a:r>
            <a:r>
              <a:rPr sz="1400" spc="-10" dirty="0">
                <a:latin typeface="Times New Roman"/>
                <a:cs typeface="Times New Roman"/>
              </a:rPr>
              <a:t> страдают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бороться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всем </a:t>
            </a:r>
            <a:r>
              <a:rPr sz="1400" spc="-10" dirty="0">
                <a:latin typeface="Times New Roman"/>
                <a:cs typeface="Times New Roman"/>
              </a:rPr>
              <a:t>вместе.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догадаться,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ребенок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буллером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(преследователем)?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Вот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сигналы,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обратить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внимание.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Ваш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ребенок:</a:t>
            </a:r>
            <a:endParaRPr sz="1400">
              <a:latin typeface="Times New Roman"/>
              <a:cs typeface="Times New Roman"/>
            </a:endParaRPr>
          </a:p>
          <a:p>
            <a:pPr marL="12700" marR="22860" indent="448309">
              <a:lnSpc>
                <a:spcPct val="138600"/>
              </a:lnSpc>
              <a:spcBef>
                <a:spcPts val="300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вспыльчив,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неуравновешен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(дерётся,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обзывается,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ябедничает, кусается);</a:t>
            </a:r>
            <a:endParaRPr sz="1400">
              <a:latin typeface="Times New Roman"/>
              <a:cs typeface="Times New Roman"/>
            </a:endParaRPr>
          </a:p>
          <a:p>
            <a:pPr marL="12700" marR="19685" indent="448309">
              <a:lnSpc>
                <a:spcPct val="143000"/>
              </a:lnSpc>
              <a:spcBef>
                <a:spcPts val="14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приносит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домой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дорогие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вещи,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собственные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объясняя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причину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появления;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дружит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старшими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подростками;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7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проявляет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наклонности;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00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резкая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смена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настроения;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69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навязывает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правила;</a:t>
            </a:r>
            <a:endParaRPr sz="1400">
              <a:latin typeface="Times New Roman"/>
              <a:cs typeface="Times New Roman"/>
            </a:endParaRPr>
          </a:p>
          <a:p>
            <a:pPr marL="909319" indent="-448309" algn="just">
              <a:lnSpc>
                <a:spcPct val="100000"/>
              </a:lnSpc>
              <a:spcBef>
                <a:spcPts val="795"/>
              </a:spcBef>
              <a:buFont typeface="Symbol"/>
              <a:buChar char=""/>
              <a:tabLst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злопамятен;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87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игнорирует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замечания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раздражается;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79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ведет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ищет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повод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ссоре;</a:t>
            </a:r>
            <a:endParaRPr sz="1400">
              <a:latin typeface="Times New Roman"/>
              <a:cs typeface="Times New Roman"/>
            </a:endParaRPr>
          </a:p>
          <a:p>
            <a:pPr marL="12700" marR="21590" indent="448309">
              <a:lnSpc>
                <a:spcPct val="138600"/>
              </a:lnSpc>
              <a:spcBef>
                <a:spcPts val="225"/>
              </a:spcBef>
              <a:buFont typeface="Symbol"/>
              <a:buChar char="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уважает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считается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ними,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мамами.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догадаться,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жертва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915" cy="905319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1009" algn="just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Вот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сигналы,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обратить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внимание.</a:t>
            </a:r>
            <a:endParaRPr sz="1400">
              <a:latin typeface="Times New Roman"/>
              <a:cs typeface="Times New Roman"/>
            </a:endParaRPr>
          </a:p>
          <a:p>
            <a:pPr marL="90931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Ваш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ребенок: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  <a:spcBef>
                <a:spcPts val="15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приводит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домой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кого-либо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одноклассников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сверстников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проводит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дома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полном одиночестве;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 algn="just">
              <a:lnSpc>
                <a:spcPct val="138600"/>
              </a:lnSpc>
              <a:spcBef>
                <a:spcPts val="22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близких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приятелей,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которыми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проводят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досуг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(спорт, </a:t>
            </a:r>
            <a:r>
              <a:rPr sz="1400" dirty="0">
                <a:latin typeface="Times New Roman"/>
                <a:cs typeface="Times New Roman"/>
              </a:rPr>
              <a:t>компьютерные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музыка,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долгие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телефону);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ct val="140700"/>
              </a:lnSpc>
              <a:spcBef>
                <a:spcPts val="265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одноклассники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редко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приглашают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дни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рождения, </a:t>
            </a:r>
            <a:r>
              <a:rPr sz="1400" dirty="0">
                <a:latin typeface="Times New Roman"/>
                <a:cs typeface="Times New Roman"/>
              </a:rPr>
              <a:t>праздники,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приглашает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потому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боится,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никто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придёт;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 algn="just">
              <a:lnSpc>
                <a:spcPct val="138500"/>
              </a:lnSpc>
              <a:spcBef>
                <a:spcPts val="30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утрам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жалуется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головные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боли,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расстройство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желудке или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придумывает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какие-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причины,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идти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школу;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spcBef>
                <a:spcPts val="15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задумчив,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замкнут,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аппетита,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неспокойно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спит,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плачет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кричит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сне;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000"/>
              </a:lnSpc>
              <a:spcBef>
                <a:spcPts val="15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наблюдается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пессимистичное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настроение,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может </a:t>
            </a:r>
            <a:r>
              <a:rPr sz="1400" dirty="0">
                <a:latin typeface="Times New Roman"/>
                <a:cs typeface="Times New Roman"/>
              </a:rPr>
              <a:t>говорить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боится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ходить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школу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покончит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жизнь самоубийством;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 algn="just">
              <a:lnSpc>
                <a:spcPct val="143000"/>
              </a:lnSpc>
              <a:spcBef>
                <a:spcPts val="15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поведении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просматриваются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резкие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перемены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настроении;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0800"/>
              </a:lnSpc>
              <a:spcBef>
                <a:spcPts val="185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злость,</a:t>
            </a:r>
            <a:r>
              <a:rPr sz="1400" spc="45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обиду,</a:t>
            </a:r>
            <a:r>
              <a:rPr sz="1400" spc="4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раздражение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вымещает</a:t>
            </a:r>
            <a:r>
              <a:rPr sz="1400" spc="5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9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родителях, </a:t>
            </a:r>
            <a:r>
              <a:rPr sz="1400" dirty="0">
                <a:latin typeface="Times New Roman"/>
                <a:cs typeface="Times New Roman"/>
              </a:rPr>
              <a:t>родственниках,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слабых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объектах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(младшие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братья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сестры, домашние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животные);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spcBef>
                <a:spcPts val="225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выпрашивает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тайно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берет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внятно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объясняя </a:t>
            </a:r>
            <a:r>
              <a:rPr sz="1400" dirty="0">
                <a:latin typeface="Times New Roman"/>
                <a:cs typeface="Times New Roman"/>
              </a:rPr>
              <a:t>причину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проступка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(особую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тревогу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случае,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исчезают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крупные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суммы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вещи,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украшения.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Деньги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использованы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откуп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вымогателей̆,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покупку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алкоголя, наркотиков);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ct val="142900"/>
              </a:lnSpc>
              <a:spcBef>
                <a:spcPts val="155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приходит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домой̆</a:t>
            </a:r>
            <a:r>
              <a:rPr sz="1400" spc="3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мелкими</a:t>
            </a:r>
            <a:r>
              <a:rPr sz="1400" spc="5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ссадинами,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ушибами,</a:t>
            </a:r>
            <a:r>
              <a:rPr sz="1400" spc="50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испорченными</a:t>
            </a:r>
            <a:r>
              <a:rPr sz="1400" spc="-10" dirty="0">
                <a:latin typeface="Times New Roman"/>
                <a:cs typeface="Times New Roman"/>
              </a:rPr>
              <a:t> вещами;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24649"/>
            <a:ext cx="5796915" cy="890079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909319" indent="-448309" algn="just">
              <a:lnSpc>
                <a:spcPct val="100000"/>
              </a:lnSpc>
              <a:spcBef>
                <a:spcPts val="740"/>
              </a:spcBef>
              <a:buFont typeface="Symbol"/>
              <a:buChar char="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выбирает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нестандартную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дорогу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школу.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ts val="24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Будьте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внимательны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ребенку,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стремитесь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доверительным </a:t>
            </a:r>
            <a:r>
              <a:rPr sz="1400" dirty="0">
                <a:latin typeface="Times New Roman"/>
                <a:cs typeface="Times New Roman"/>
              </a:rPr>
              <a:t>отношениям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поддерживаете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ситуациях,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обращаетесь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95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педагогам,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психологам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руководителям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школы!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3000"/>
              </a:lnSpc>
              <a:spcBef>
                <a:spcPts val="5"/>
              </a:spcBef>
            </a:pP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-80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30" dirty="0">
                <a:latin typeface="Times New Roman"/>
                <a:cs typeface="Times New Roman"/>
              </a:rPr>
              <a:t>улу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пп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100" dirty="0">
                <a:latin typeface="Times New Roman"/>
                <a:cs typeface="Times New Roman"/>
              </a:rPr>
              <a:t>а</a:t>
            </a:r>
            <a:r>
              <a:rPr sz="1400" spc="-80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ю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309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Задача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состоит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дать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понять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ребенку,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насилие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имеет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шансов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продолжение.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родительскую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защиту,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удовольствием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переключают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внимание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Важно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понять,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пассивная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позиция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буллинге,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только усугубляет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ситуацию.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Родителям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активную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позицию.</a:t>
            </a:r>
            <a:endParaRPr sz="1400">
              <a:latin typeface="Times New Roman"/>
              <a:cs typeface="Times New Roman"/>
            </a:endParaRPr>
          </a:p>
          <a:p>
            <a:pPr marL="12700" marR="5080" indent="495934" algn="r">
              <a:lnSpc>
                <a:spcPct val="143600"/>
              </a:lnSpc>
              <a:spcBef>
                <a:spcPts val="65"/>
              </a:spcBef>
              <a:tabLst>
                <a:tab pos="1620520" algn="l"/>
                <a:tab pos="2524760" algn="l"/>
                <a:tab pos="3695065" algn="l"/>
                <a:tab pos="4085590" algn="l"/>
                <a:tab pos="4495165" algn="l"/>
                <a:tab pos="5525135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узнали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жертва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травли,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оставайтесь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стороне,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оставляйте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проблемой. </a:t>
            </a:r>
            <a:r>
              <a:rPr sz="1400" dirty="0">
                <a:latin typeface="Times New Roman"/>
                <a:cs typeface="Times New Roman"/>
              </a:rPr>
              <a:t>Поддержите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проясните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историю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событий,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узнайте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началось. Вместе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ребенком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подумайте,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могло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причиной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травли. </a:t>
            </a:r>
            <a:r>
              <a:rPr sz="1400" dirty="0">
                <a:latin typeface="Times New Roman"/>
                <a:cs typeface="Times New Roman"/>
              </a:rPr>
              <a:t>Если,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пострадал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причине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замкнутости, </a:t>
            </a:r>
            <a:r>
              <a:rPr sz="1400" dirty="0">
                <a:latin typeface="Times New Roman"/>
                <a:cs typeface="Times New Roman"/>
              </a:rPr>
              <a:t>застенчивости,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то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возможно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использовать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это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как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мотивацию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для </a:t>
            </a:r>
            <a:r>
              <a:rPr sz="1400" dirty="0">
                <a:latin typeface="Times New Roman"/>
                <a:cs typeface="Times New Roman"/>
              </a:rPr>
              <a:t>изменений.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обрести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уверенность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постоять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Помогут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различные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секции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кружки,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может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обрести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уверенность,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повысить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самооценку,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найти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друзей.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Обратитесь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школьному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психологу.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 </a:t>
            </a:r>
            <a:r>
              <a:rPr sz="1400" dirty="0">
                <a:latin typeface="Times New Roman"/>
                <a:cs typeface="Times New Roman"/>
              </a:rPr>
              <a:t>найти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внутренние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внешние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ресурсы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ситуации.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43000"/>
              </a:lnSpc>
              <a:spcBef>
                <a:spcPts val="75"/>
              </a:spcBef>
            </a:pP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му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С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я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25" dirty="0">
                <a:latin typeface="Times New Roman"/>
                <a:cs typeface="Times New Roman"/>
              </a:rPr>
              <a:t>ч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ущ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84816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255" indent="448309" algn="just">
              <a:lnSpc>
                <a:spcPct val="1430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Сообща,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вместе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ребенком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разобрать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возможных </a:t>
            </a:r>
            <a:r>
              <a:rPr sz="1400" dirty="0">
                <a:latin typeface="Times New Roman"/>
                <a:cs typeface="Times New Roman"/>
              </a:rPr>
              <a:t>выходов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ситуации.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вести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дневник,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систематически </a:t>
            </a:r>
            <a:r>
              <a:rPr sz="1400" dirty="0">
                <a:latin typeface="Times New Roman"/>
                <a:cs typeface="Times New Roman"/>
              </a:rPr>
              <a:t>записывать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связанные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буллингом.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Целесообразно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поговорить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обидчиком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один,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прояснить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причины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поведения,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попытаться </a:t>
            </a:r>
            <a:r>
              <a:rPr sz="1400" dirty="0">
                <a:latin typeface="Times New Roman"/>
                <a:cs typeface="Times New Roman"/>
              </a:rPr>
              <a:t>наладить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отношения.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уходить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школы?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запущена,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дайте </a:t>
            </a:r>
            <a:r>
              <a:rPr sz="1400" dirty="0">
                <a:latin typeface="Times New Roman"/>
                <a:cs typeface="Times New Roman"/>
              </a:rPr>
              <a:t>ребенку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самому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её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решить,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естественно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поддержке </a:t>
            </a:r>
            <a:r>
              <a:rPr sz="1400" dirty="0">
                <a:latin typeface="Times New Roman"/>
                <a:cs typeface="Times New Roman"/>
              </a:rPr>
              <a:t>родителей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педагогов.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серьезно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нанесенном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ущербе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психике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 </a:t>
            </a:r>
            <a:r>
              <a:rPr sz="1400" dirty="0">
                <a:latin typeface="Times New Roman"/>
                <a:cs typeface="Times New Roman"/>
              </a:rPr>
              <a:t>лучше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сменить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школу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класс.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помните!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 </a:t>
            </a:r>
            <a:r>
              <a:rPr sz="1400" dirty="0">
                <a:latin typeface="Times New Roman"/>
                <a:cs typeface="Times New Roman"/>
              </a:rPr>
              <a:t>вырасти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повториться!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222250" marR="232410" indent="448309">
              <a:lnSpc>
                <a:spcPct val="143000"/>
              </a:lnSpc>
            </a:pPr>
            <a:r>
              <a:rPr sz="1400" b="1" spc="-10" dirty="0">
                <a:latin typeface="Times New Roman"/>
                <a:cs typeface="Times New Roman"/>
              </a:rPr>
              <a:t>ИНФОРМАЦИОННАЯ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ПАМЯТКА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УЧИТЕЛЮ</a:t>
            </a:r>
            <a:r>
              <a:rPr sz="1400" b="1" spc="-15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«КАК </a:t>
            </a:r>
            <a:r>
              <a:rPr sz="1400" b="1" dirty="0">
                <a:latin typeface="Times New Roman"/>
                <a:cs typeface="Times New Roman"/>
              </a:rPr>
              <a:t>ПРЕДОТВРАТИТЬ</a:t>
            </a:r>
            <a:r>
              <a:rPr sz="1400" b="1" spc="-1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ПРЕОДОЛЕТЬ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ШКОЛЬНЫЙ</a:t>
            </a:r>
            <a:r>
              <a:rPr sz="1400" b="1" spc="-1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БУЛЛИНГ»</a:t>
            </a:r>
            <a:endParaRPr sz="1400">
              <a:latin typeface="Times New Roman"/>
              <a:cs typeface="Times New Roman"/>
            </a:endParaRPr>
          </a:p>
          <a:p>
            <a:pPr marL="12700" marR="23495" indent="448309" algn="just">
              <a:lnSpc>
                <a:spcPct val="143000"/>
              </a:lnSpc>
              <a:spcBef>
                <a:spcPts val="1425"/>
              </a:spcBef>
            </a:pPr>
            <a:r>
              <a:rPr sz="1400" dirty="0">
                <a:latin typeface="Times New Roman"/>
                <a:cs typeface="Times New Roman"/>
              </a:rPr>
              <a:t>Информационная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памятка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использоваться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лекций, </a:t>
            </a:r>
            <a:r>
              <a:rPr sz="1400" dirty="0">
                <a:latin typeface="Times New Roman"/>
                <a:cs typeface="Times New Roman"/>
              </a:rPr>
              <a:t>составления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информационных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буклетов,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педагогическим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коллективом.</a:t>
            </a:r>
            <a:endParaRPr sz="1400">
              <a:latin typeface="Times New Roman"/>
              <a:cs typeface="Times New Roman"/>
            </a:endParaRPr>
          </a:p>
          <a:p>
            <a:pPr marL="12700" indent="495934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длительный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сознательного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жестокого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отношения,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ct val="1430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физического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(или)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психического,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другому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ребенку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(другим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детям).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разрушительное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поведение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«сильных»,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направленное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«слабых»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получения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«удовольствия»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наносимого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«слабым»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материального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морального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ущерба.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включает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эмоциональное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(насмешки,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присвоение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кличек,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бесконечные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замечания,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необъективные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оценки,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публичное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унижение, </a:t>
            </a:r>
            <a:r>
              <a:rPr sz="1400" dirty="0">
                <a:latin typeface="Times New Roman"/>
                <a:cs typeface="Times New Roman"/>
              </a:rPr>
              <a:t>отторжение,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изоляция,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общения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жертвой)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физическое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насилие </a:t>
            </a:r>
            <a:r>
              <a:rPr sz="1400" dirty="0">
                <a:latin typeface="Times New Roman"/>
                <a:cs typeface="Times New Roman"/>
              </a:rPr>
              <a:t>(избиение,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нанесение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ударов,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шлепки,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подзатыльники,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порча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отнятие </a:t>
            </a:r>
            <a:r>
              <a:rPr sz="1400" dirty="0">
                <a:latin typeface="Times New Roman"/>
                <a:cs typeface="Times New Roman"/>
              </a:rPr>
              <a:t>вещей),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вызывают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травматические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переживания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жертвы. </a:t>
            </a:r>
            <a:r>
              <a:rPr sz="1400" dirty="0">
                <a:latin typeface="Times New Roman"/>
                <a:cs typeface="Times New Roman"/>
              </a:rPr>
              <a:t>Жертвой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чем-то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отличается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других.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8345" cy="89198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1009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Способы</a:t>
            </a:r>
            <a:r>
              <a:rPr sz="1400" spc="-10" dirty="0">
                <a:latin typeface="Times New Roman"/>
                <a:cs typeface="Times New Roman"/>
              </a:rPr>
              <a:t> предотвращения:</a:t>
            </a:r>
            <a:endParaRPr sz="1400">
              <a:latin typeface="Times New Roman"/>
              <a:cs typeface="Times New Roman"/>
            </a:endParaRPr>
          </a:p>
          <a:p>
            <a:pPr marL="12700" marR="22860" indent="353060" algn="just">
              <a:lnSpc>
                <a:spcPts val="2400"/>
              </a:lnSpc>
              <a:spcBef>
                <a:spcPts val="200"/>
              </a:spcBef>
              <a:buSzPct val="96428"/>
              <a:buChar char="•"/>
              <a:tabLst>
                <a:tab pos="461009" algn="l"/>
              </a:tabLst>
            </a:pPr>
            <a:r>
              <a:rPr sz="1400" spc="3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м,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м.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е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ды</a:t>
            </a:r>
            <a:r>
              <a:rPr sz="1400" spc="5" dirty="0">
                <a:latin typeface="Times New Roman"/>
                <a:cs typeface="Times New Roman"/>
              </a:rPr>
              <a:t>, 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)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latin typeface="Times New Roman"/>
                <a:cs typeface="Times New Roman"/>
              </a:rPr>
              <a:t>враждебность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самих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учащихся.</a:t>
            </a:r>
            <a:endParaRPr sz="1400">
              <a:latin typeface="Times New Roman"/>
              <a:cs typeface="Times New Roman"/>
            </a:endParaRPr>
          </a:p>
          <a:p>
            <a:pPr marL="12700" marR="16510" indent="353060" algn="just">
              <a:lnSpc>
                <a:spcPct val="143000"/>
              </a:lnSpc>
              <a:spcBef>
                <a:spcPts val="5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Исключите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предвзятое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отношение.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унижайте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ученика,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успевает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уязвим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отношении.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Избегайте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негативных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8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саркастических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высказываний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поводу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внешности</a:t>
            </a:r>
            <a:r>
              <a:rPr sz="1400" spc="56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происхождения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ученика,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устрашающих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угрожающих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жестов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выражений.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Пресекайте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любые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насмешки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неудачами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одноклассников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пренебрежительные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замечания.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Объясните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ребятам,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кого-</a:t>
            </a:r>
            <a:r>
              <a:rPr sz="1400" spc="-20" dirty="0">
                <a:latin typeface="Times New Roman"/>
                <a:cs typeface="Times New Roman"/>
              </a:rPr>
              <a:t>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что-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получается,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смешного,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учимся,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каждый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ошибку.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Разбор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ошибок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делайте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называя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фамилии</a:t>
            </a:r>
            <a:endParaRPr sz="1400">
              <a:latin typeface="Times New Roman"/>
              <a:cs typeface="Times New Roman"/>
            </a:endParaRPr>
          </a:p>
          <a:p>
            <a:pPr marL="12700" marR="26670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тех,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допустил,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индивидуально.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Избегайте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высмеивания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сравнивания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уроках.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Оценки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контрольные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объявлять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публично,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выставлять 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дневники.</a:t>
            </a:r>
            <a:endParaRPr sz="1400">
              <a:latin typeface="Times New Roman"/>
              <a:cs typeface="Times New Roman"/>
            </a:endParaRPr>
          </a:p>
          <a:p>
            <a:pPr marL="12700" marR="22860" indent="353060" algn="just">
              <a:lnSpc>
                <a:spcPct val="143000"/>
              </a:lnSpc>
              <a:spcBef>
                <a:spcPts val="5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противопоставляйте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ребенка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коллективу,</a:t>
            </a:r>
            <a:r>
              <a:rPr sz="1400" spc="5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наказывайте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проступок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ученика.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Избегайте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обсуждения</a:t>
            </a:r>
            <a:endParaRPr sz="1400">
              <a:latin typeface="Times New Roman"/>
              <a:cs typeface="Times New Roman"/>
            </a:endParaRPr>
          </a:p>
          <a:p>
            <a:pPr marL="12700" marR="2857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оценивания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качеств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ребенка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перед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классом. </a:t>
            </a:r>
            <a:r>
              <a:rPr sz="1400" dirty="0">
                <a:latin typeface="Times New Roman"/>
                <a:cs typeface="Times New Roman"/>
              </a:rPr>
              <a:t>Возникающие</a:t>
            </a:r>
            <a:r>
              <a:rPr sz="1400" spc="5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конфликты</a:t>
            </a:r>
            <a:r>
              <a:rPr sz="1400" spc="5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улаживайте</a:t>
            </a:r>
            <a:r>
              <a:rPr sz="1400" spc="31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наедине</a:t>
            </a:r>
            <a:r>
              <a:rPr sz="1400" spc="26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6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участниками. </a:t>
            </a:r>
            <a:r>
              <a:rPr sz="1400" dirty="0">
                <a:latin typeface="Times New Roman"/>
                <a:cs typeface="Times New Roman"/>
              </a:rPr>
              <a:t>Воздержитесь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публичных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обвинений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выяснения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отношений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учеником,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уличенном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10" dirty="0">
                <a:latin typeface="Times New Roman"/>
                <a:cs typeface="Times New Roman"/>
              </a:rPr>
              <a:t> лжи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воровстве.</a:t>
            </a:r>
            <a:endParaRPr sz="1400">
              <a:latin typeface="Times New Roman"/>
              <a:cs typeface="Times New Roman"/>
            </a:endParaRPr>
          </a:p>
          <a:p>
            <a:pPr marL="12700" indent="353060" algn="just">
              <a:lnSpc>
                <a:spcPct val="100000"/>
              </a:lnSpc>
              <a:spcBef>
                <a:spcPts val="720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Обращайте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«мелкие»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происшествия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например,</a:t>
            </a:r>
            <a:endParaRPr sz="1400">
              <a:latin typeface="Times New Roman"/>
              <a:cs typeface="Times New Roman"/>
            </a:endParaRPr>
          </a:p>
          <a:p>
            <a:pPr marL="12700" marR="19685" algn="just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активный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агрессивно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настроенный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ребенок </a:t>
            </a:r>
            <a:r>
              <a:rPr sz="1400" dirty="0">
                <a:latin typeface="Times New Roman"/>
                <a:cs typeface="Times New Roman"/>
              </a:rPr>
              <a:t>обижает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тихого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соседа.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9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коем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случае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пренебрегайте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детскими жалобами.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реагировать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них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немедленно,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принимайте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во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всегда.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83323"/>
            <a:ext cx="5799455" cy="8709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400" b="1" spc="-10" dirty="0">
                <a:latin typeface="Times New Roman"/>
                <a:cs typeface="Times New Roman"/>
              </a:rPr>
              <a:t>ПОЯСНИТЕЛЬНАЯ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ЗАПИСКА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4100"/>
              </a:lnSpc>
              <a:spcBef>
                <a:spcPts val="1330"/>
              </a:spcBef>
            </a:pPr>
            <a:r>
              <a:rPr sz="1400" dirty="0">
                <a:latin typeface="Times New Roman"/>
                <a:cs typeface="Times New Roman"/>
              </a:rPr>
              <a:t>Актуальность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методических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рекомендаций.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между </a:t>
            </a:r>
            <a:r>
              <a:rPr sz="1400" dirty="0">
                <a:latin typeface="Times New Roman"/>
                <a:cs typeface="Times New Roman"/>
              </a:rPr>
              <a:t>учащимися,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атмосфера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целом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начальной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влияют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успешное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обучение,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психологическое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здоровье, </a:t>
            </a:r>
            <a:r>
              <a:rPr sz="1400" dirty="0">
                <a:latin typeface="Times New Roman"/>
                <a:cs typeface="Times New Roman"/>
              </a:rPr>
              <a:t>социальное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благополучие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семей,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необходимо </a:t>
            </a:r>
            <a:r>
              <a:rPr sz="1400" dirty="0">
                <a:latin typeface="Times New Roman"/>
                <a:cs typeface="Times New Roman"/>
              </a:rPr>
              <a:t>раннее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выявление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профилактика.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Дополнительным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фактором,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способствующим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живучести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пространстве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учреждения,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неспособность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учителей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начальных </a:t>
            </a:r>
            <a:r>
              <a:rPr sz="1400" dirty="0">
                <a:latin typeface="Times New Roman"/>
                <a:cs typeface="Times New Roman"/>
              </a:rPr>
              <a:t>классов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совладать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проблемой,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понимание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важности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учета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проявляется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различные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физических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(или) </a:t>
            </a:r>
            <a:r>
              <a:rPr sz="1400" dirty="0">
                <a:latin typeface="Times New Roman"/>
                <a:cs typeface="Times New Roman"/>
              </a:rPr>
              <a:t>психических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притеснений,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переживаемых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500"/>
              </a:lnSpc>
              <a:spcBef>
                <a:spcPts val="65"/>
              </a:spcBef>
            </a:pP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бы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я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рор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5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н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ма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бы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з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5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е.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7</a:t>
            </a:r>
            <a:r>
              <a:rPr sz="1400" spc="-25" dirty="0">
                <a:latin typeface="Times New Roman"/>
                <a:cs typeface="Times New Roman"/>
              </a:rPr>
              <a:t>0-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гг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X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.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ма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е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ул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ущ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  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 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 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   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  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5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шл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900"/>
              </a:lnSpc>
              <a:spcBef>
                <a:spcPts val="60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явление,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свойственное</a:t>
            </a:r>
            <a:r>
              <a:rPr sz="1400" spc="-10" dirty="0">
                <a:latin typeface="Times New Roman"/>
                <a:cs typeface="Times New Roman"/>
              </a:rPr>
              <a:t> преимущественно </a:t>
            </a:r>
            <a:r>
              <a:rPr sz="1400" dirty="0">
                <a:latin typeface="Times New Roman"/>
                <a:cs typeface="Times New Roman"/>
              </a:rPr>
              <a:t>организованным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детским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коллективам,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первую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очередь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школе. </a:t>
            </a:r>
            <a:r>
              <a:rPr sz="1400" dirty="0">
                <a:latin typeface="Times New Roman"/>
                <a:cs typeface="Times New Roman"/>
              </a:rPr>
              <a:t>Многочисленные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исследователи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объясняют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обстоятельство,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прежде </a:t>
            </a:r>
            <a:r>
              <a:rPr sz="1400" dirty="0">
                <a:latin typeface="Times New Roman"/>
                <a:cs typeface="Times New Roman"/>
              </a:rPr>
              <a:t>всего,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(или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детское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учреждение,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дети </a:t>
            </a:r>
            <a:r>
              <a:rPr sz="1400" spc="-10" dirty="0">
                <a:latin typeface="Times New Roman"/>
                <a:cs typeface="Times New Roman"/>
              </a:rPr>
              <a:t>бывают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регулярно)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это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универсальная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арена,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полигон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для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разрядки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детьми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многочисленных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накопившихся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дома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негативных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импульсов.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1995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4604" indent="353060" algn="just">
              <a:lnSpc>
                <a:spcPct val="142900"/>
              </a:lnSpc>
              <a:spcBef>
                <a:spcPts val="90"/>
              </a:spcBef>
              <a:buSzPct val="96428"/>
              <a:buChar char="•"/>
              <a:tabLst>
                <a:tab pos="461009" algn="l"/>
              </a:tabLst>
            </a:pP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75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м,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7780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Объединяйте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совместных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мероприятий,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поездок, </a:t>
            </a:r>
            <a:r>
              <a:rPr sz="1400" dirty="0">
                <a:latin typeface="Times New Roman"/>
                <a:cs typeface="Times New Roman"/>
              </a:rPr>
              <a:t>походов,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постановки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спектаклей,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выпуска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стенгазет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т.д.</a:t>
            </a:r>
            <a:endParaRPr sz="1400">
              <a:latin typeface="Times New Roman"/>
              <a:cs typeface="Times New Roman"/>
            </a:endParaRPr>
          </a:p>
          <a:p>
            <a:pPr marL="12700" marR="13970" indent="353060" algn="just">
              <a:lnSpc>
                <a:spcPct val="143000"/>
              </a:lnSpc>
              <a:spcBef>
                <a:spcPts val="75"/>
              </a:spcBef>
              <a:buSzPct val="96428"/>
              <a:buChar char="•"/>
              <a:tabLst>
                <a:tab pos="461009" algn="l"/>
              </a:tabLst>
            </a:pPr>
            <a:r>
              <a:rPr sz="1400" spc="15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8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80" dirty="0">
                <a:latin typeface="Times New Roman"/>
                <a:cs typeface="Times New Roman"/>
              </a:rPr>
              <a:t>н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508634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Способы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преодоления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буллинга:</a:t>
            </a:r>
            <a:endParaRPr sz="1400">
              <a:latin typeface="Times New Roman"/>
              <a:cs typeface="Times New Roman"/>
            </a:endParaRPr>
          </a:p>
          <a:p>
            <a:pPr marL="12700" marR="12065" indent="353060" algn="just">
              <a:lnSpc>
                <a:spcPct val="1429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Дайте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отвергаемому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ребенку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показать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выгодном </a:t>
            </a:r>
            <a:r>
              <a:rPr sz="1400" dirty="0">
                <a:latin typeface="Times New Roman"/>
                <a:cs typeface="Times New Roman"/>
              </a:rPr>
              <a:t>свете,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продемонстрировать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полезность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коллектива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(один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прекрасно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рисует,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играет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гитаре,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третий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знает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о </a:t>
            </a:r>
            <a:r>
              <a:rPr sz="1400" dirty="0">
                <a:latin typeface="Times New Roman"/>
                <a:cs typeface="Times New Roman"/>
              </a:rPr>
              <a:t>космосе,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четвертый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интересно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рассказывает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т.д.).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Помогите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ему </a:t>
            </a:r>
            <a:r>
              <a:rPr sz="1400" dirty="0">
                <a:latin typeface="Times New Roman"/>
                <a:cs typeface="Times New Roman"/>
              </a:rPr>
              <a:t>проявить свои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способности.</a:t>
            </a:r>
            <a:endParaRPr sz="1400">
              <a:latin typeface="Times New Roman"/>
              <a:cs typeface="Times New Roman"/>
            </a:endParaRPr>
          </a:p>
          <a:p>
            <a:pPr marL="12700" marR="11430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усиливайте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изоляцию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отвергаемого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сажая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отдельно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от </a:t>
            </a:r>
            <a:r>
              <a:rPr sz="1400" spc="-10" dirty="0">
                <a:latin typeface="Times New Roman"/>
                <a:cs typeface="Times New Roman"/>
              </a:rPr>
              <a:t>всех.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Посадите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такого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уверенным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имеющим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определенный</a:t>
            </a:r>
            <a:endParaRPr sz="1400">
              <a:latin typeface="Times New Roman"/>
              <a:cs typeface="Times New Roman"/>
            </a:endParaRPr>
          </a:p>
          <a:p>
            <a:pPr marL="12700" marR="2095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авторитет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одноклассников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неагрессивным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сверстником.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Попросите </a:t>
            </a:r>
            <a:r>
              <a:rPr sz="1400" dirty="0">
                <a:latin typeface="Times New Roman"/>
                <a:cs typeface="Times New Roman"/>
              </a:rPr>
              <a:t>последнего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оказать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поддержку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новому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соседу.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3060" algn="just">
              <a:lnSpc>
                <a:spcPts val="2400"/>
              </a:lnSpc>
              <a:spcBef>
                <a:spcPts val="200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избегайте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ситуаций,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дети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остаться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невостребованными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отвергнутыми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одноклассниками.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проблемных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классах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заранее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распределяйте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учащихся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командам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так,</a:t>
            </a:r>
            <a:endParaRPr sz="1400">
              <a:latin typeface="Times New Roman"/>
              <a:cs typeface="Times New Roman"/>
            </a:endParaRPr>
          </a:p>
          <a:p>
            <a:pPr marL="12700" marR="10795" algn="just">
              <a:lnSpc>
                <a:spcPts val="2400"/>
              </a:lnSpc>
              <a:spcBef>
                <a:spcPts val="85"/>
              </a:spcBef>
            </a:pP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избежать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конфликтов.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Распределение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командам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должно </a:t>
            </a:r>
            <a:r>
              <a:rPr sz="1400" dirty="0">
                <a:latin typeface="Times New Roman"/>
                <a:cs typeface="Times New Roman"/>
              </a:rPr>
              <a:t>обсуждаться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отвергаемые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лучше </a:t>
            </a:r>
            <a:r>
              <a:rPr sz="1400" dirty="0">
                <a:latin typeface="Times New Roman"/>
                <a:cs typeface="Times New Roman"/>
              </a:rPr>
              <a:t>избегать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соревнований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соперничества,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проигрыш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спровоцирует </a:t>
            </a:r>
            <a:r>
              <a:rPr sz="1400" dirty="0">
                <a:latin typeface="Times New Roman"/>
                <a:cs typeface="Times New Roman"/>
              </a:rPr>
              <a:t>новый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неудаче обвинят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отверженных.</a:t>
            </a:r>
            <a:endParaRPr sz="1400">
              <a:latin typeface="Times New Roman"/>
              <a:cs typeface="Times New Roman"/>
            </a:endParaRPr>
          </a:p>
          <a:p>
            <a:pPr marL="461009" indent="-95250" algn="just">
              <a:lnSpc>
                <a:spcPct val="100000"/>
              </a:lnSpc>
              <a:spcBef>
                <a:spcPts val="530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Поговорите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преследователями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почему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пристают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жертве.</a:t>
            </a:r>
            <a:endParaRPr sz="1400">
              <a:latin typeface="Times New Roman"/>
              <a:cs typeface="Times New Roman"/>
            </a:endParaRPr>
          </a:p>
          <a:p>
            <a:pPr marL="12700" marR="8890" algn="just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Обратите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обиду,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унижение,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страх, </a:t>
            </a:r>
            <a:r>
              <a:rPr sz="1400" dirty="0">
                <a:latin typeface="Times New Roman"/>
                <a:cs typeface="Times New Roman"/>
              </a:rPr>
              <a:t>отчаяние.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Подчеркните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положительные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качества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«изгоя».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Попросите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их </a:t>
            </a:r>
            <a:r>
              <a:rPr sz="1400" dirty="0">
                <a:latin typeface="Times New Roman"/>
                <a:cs typeface="Times New Roman"/>
              </a:rPr>
              <a:t>письменно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ответить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вопрос:</a:t>
            </a:r>
            <a:r>
              <a:rPr sz="1400" spc="-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«Чем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N?».</a:t>
            </a:r>
            <a:endParaRPr sz="1400">
              <a:latin typeface="Times New Roman"/>
              <a:cs typeface="Times New Roman"/>
            </a:endParaRPr>
          </a:p>
          <a:p>
            <a:pPr marL="12700" marR="12065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беседах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школьниками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твердо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выскажите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негативную </a:t>
            </a:r>
            <a:r>
              <a:rPr sz="1400" dirty="0">
                <a:latin typeface="Times New Roman"/>
                <a:cs typeface="Times New Roman"/>
              </a:rPr>
              <a:t>позицию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отношению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травле.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Докажите,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прежде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78579" y="9909650"/>
            <a:ext cx="158750" cy="168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-25" dirty="0">
                <a:latin typeface="Calibri"/>
                <a:cs typeface="Calibri"/>
              </a:rPr>
              <a:t>33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915" cy="9225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436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интересах.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Обращайтесь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чувствам,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давайте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моральную </a:t>
            </a:r>
            <a:r>
              <a:rPr sz="1400" dirty="0">
                <a:latin typeface="Times New Roman"/>
                <a:cs typeface="Times New Roman"/>
              </a:rPr>
              <a:t>оценку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«агрессоров».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увеличивает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вероятность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они </a:t>
            </a:r>
            <a:r>
              <a:rPr sz="1400" dirty="0">
                <a:latin typeface="Times New Roman"/>
                <a:cs typeface="Times New Roman"/>
              </a:rPr>
              <a:t>будут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«жертвы»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попытаются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Обсудите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учащимися, </a:t>
            </a: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вашем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образовательном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учреждении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сделать,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предотвратить.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Ознакомьте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фильмами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книгами,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содержат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информацию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тему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 </a:t>
            </a:r>
            <a:r>
              <a:rPr sz="1400" dirty="0">
                <a:latin typeface="Times New Roman"/>
                <a:cs typeface="Times New Roman"/>
              </a:rPr>
              <a:t>Предложите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обсудить,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свидетели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должны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вести,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чтобы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«жертве»,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«обидчику».</a:t>
            </a:r>
            <a:endParaRPr sz="1400">
              <a:latin typeface="Times New Roman"/>
              <a:cs typeface="Times New Roman"/>
            </a:endParaRPr>
          </a:p>
          <a:p>
            <a:pPr marL="12700" marR="9525" indent="353060" algn="just">
              <a:lnSpc>
                <a:spcPct val="142900"/>
              </a:lnSpc>
              <a:spcBef>
                <a:spcPts val="5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Предайте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акты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гласности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Проинформируйте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учителей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учеников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подробностях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случившегося,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сопутствующих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обстоятельствах,</a:t>
            </a:r>
            <a:endParaRPr sz="1400">
              <a:latin typeface="Times New Roman"/>
              <a:cs typeface="Times New Roman"/>
            </a:endParaRPr>
          </a:p>
          <a:p>
            <a:pPr marL="12700" marR="1587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именах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участников.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поможет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детям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понять,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проходит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граница </a:t>
            </a:r>
            <a:r>
              <a:rPr sz="1400" dirty="0">
                <a:latin typeface="Times New Roman"/>
                <a:cs typeface="Times New Roman"/>
              </a:rPr>
              <a:t>дозволенного,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ограничить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неприемлемое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поведение.</a:t>
            </a:r>
            <a:endParaRPr sz="1400">
              <a:latin typeface="Times New Roman"/>
              <a:cs typeface="Times New Roman"/>
            </a:endParaRPr>
          </a:p>
          <a:p>
            <a:pPr marL="12700" marR="12065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Помогите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ребенку,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ставшему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жертвой,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решить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проблемы, </a:t>
            </a: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преодолеть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неуверенность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себе.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Скажите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ему: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верю.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жаль,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тобой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 случилось.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твоя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вина.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Хорошо,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мне</a:t>
            </a:r>
            <a:endParaRPr sz="1400">
              <a:latin typeface="Times New Roman"/>
              <a:cs typeface="Times New Roman"/>
            </a:endParaRPr>
          </a:p>
          <a:p>
            <a:pPr marL="12700" marR="1587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сказал.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постараюсь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угрожала опасность».</a:t>
            </a:r>
            <a:endParaRPr sz="1400">
              <a:latin typeface="Times New Roman"/>
              <a:cs typeface="Times New Roman"/>
            </a:endParaRPr>
          </a:p>
          <a:p>
            <a:pPr marL="12700" marR="10795" indent="353060" algn="just">
              <a:lnSpc>
                <a:spcPts val="2400"/>
              </a:lnSpc>
              <a:spcBef>
                <a:spcPts val="200"/>
              </a:spcBef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Спросите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ребенка,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кем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поговорить 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чувствах. </a:t>
            </a:r>
            <a:r>
              <a:rPr sz="1400" dirty="0">
                <a:latin typeface="Times New Roman"/>
                <a:cs typeface="Times New Roman"/>
              </a:rPr>
              <a:t>Скажите: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заметила,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последнее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кажешься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очень </a:t>
            </a:r>
            <a:r>
              <a:rPr sz="1400" dirty="0">
                <a:latin typeface="Times New Roman"/>
                <a:cs typeface="Times New Roman"/>
              </a:rPr>
              <a:t>счастливым.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беспокоюсь.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что-нибудь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чтобы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помочь?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хочешь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кем-</a:t>
            </a:r>
            <a:r>
              <a:rPr sz="1400" dirty="0">
                <a:latin typeface="Times New Roman"/>
                <a:cs typeface="Times New Roman"/>
              </a:rPr>
              <a:t>нибудь</a:t>
            </a:r>
            <a:r>
              <a:rPr sz="1400" spc="-10" dirty="0">
                <a:latin typeface="Times New Roman"/>
                <a:cs typeface="Times New Roman"/>
              </a:rPr>
              <a:t> поговорить?».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3060" algn="just">
              <a:lnSpc>
                <a:spcPct val="143000"/>
              </a:lnSpc>
              <a:buSzPct val="96428"/>
              <a:buChar char="•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Совместно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смоделируйте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ситуацию,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находился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обсудите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возможные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пути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выхода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нее.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родителями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том,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изменить</a:t>
            </a:r>
            <a:r>
              <a:rPr sz="1400" spc="-10" dirty="0">
                <a:latin typeface="Times New Roman"/>
                <a:cs typeface="Times New Roman"/>
              </a:rPr>
              <a:t> ситуацию.</a:t>
            </a:r>
            <a:endParaRPr sz="1400">
              <a:latin typeface="Times New Roman"/>
              <a:cs typeface="Times New Roman"/>
            </a:endParaRPr>
          </a:p>
          <a:p>
            <a:pPr marL="12700" lvl="1" indent="448309" algn="just">
              <a:lnSpc>
                <a:spcPct val="100000"/>
              </a:lnSpc>
              <a:spcBef>
                <a:spcPts val="720"/>
              </a:spcBef>
              <a:buSzPct val="96428"/>
              <a:buChar char="•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Проведите</a:t>
            </a:r>
            <a:r>
              <a:rPr sz="1400" spc="28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5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1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профилактике</a:t>
            </a:r>
            <a:r>
              <a:rPr sz="1400" spc="28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долговременных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пп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«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ро</a:t>
            </a:r>
            <a:r>
              <a:rPr sz="1400" spc="3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»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т 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инци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Об</a:t>
            </a:r>
            <a:r>
              <a:rPr sz="1400" spc="15" dirty="0">
                <a:latin typeface="Times New Roman"/>
                <a:cs typeface="Times New Roman"/>
              </a:rPr>
              <a:t>ъ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му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у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пп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8345" cy="92252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7620" algn="just">
              <a:lnSpc>
                <a:spcPct val="143700"/>
              </a:lnSpc>
              <a:spcBef>
                <a:spcPts val="80"/>
              </a:spcBef>
            </a:pPr>
            <a:r>
              <a:rPr sz="1400" spc="-10" dirty="0">
                <a:latin typeface="Times New Roman"/>
                <a:cs typeface="Times New Roman"/>
              </a:rPr>
              <a:t>ответственности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за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содеянное.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Потребуйте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ребят-обидчиков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письменных </a:t>
            </a:r>
            <a:r>
              <a:rPr sz="1400" dirty="0">
                <a:latin typeface="Times New Roman"/>
                <a:cs typeface="Times New Roman"/>
              </a:rPr>
              <a:t>извинений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потерпевшими.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обидчик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заявил,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шутка, </a:t>
            </a:r>
            <a:r>
              <a:rPr sz="1400" dirty="0">
                <a:latin typeface="Times New Roman"/>
                <a:cs typeface="Times New Roman"/>
              </a:rPr>
              <a:t>обратите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обсуждении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данного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принято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правовом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наступает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личная</a:t>
            </a:r>
            <a:r>
              <a:rPr sz="1400" spc="-10" dirty="0">
                <a:latin typeface="Times New Roman"/>
                <a:cs typeface="Times New Roman"/>
              </a:rPr>
              <a:t> ответственность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некоторым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пунктам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уголовного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кодекса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(с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14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лет).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закреплено </a:t>
            </a:r>
            <a:r>
              <a:rPr sz="1400" dirty="0">
                <a:latin typeface="Times New Roman"/>
                <a:cs typeface="Times New Roman"/>
              </a:rPr>
              <a:t>следующими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статьями: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111.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Умышленное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причинение </a:t>
            </a:r>
            <a:r>
              <a:rPr sz="1400" dirty="0">
                <a:latin typeface="Times New Roman"/>
                <a:cs typeface="Times New Roman"/>
              </a:rPr>
              <a:t>тяжкого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вреда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здоровью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(психическое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расстройство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сюда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также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относится);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112.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Умышленное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причинение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вреда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здоровью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средней </a:t>
            </a:r>
            <a:r>
              <a:rPr sz="1400" dirty="0">
                <a:latin typeface="Times New Roman"/>
                <a:cs typeface="Times New Roman"/>
              </a:rPr>
              <a:t>тяжести;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158.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Кража;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161.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Грабеж;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РФ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162.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Разбой;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163.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Вымогательство;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167 </a:t>
            </a:r>
            <a:r>
              <a:rPr sz="1400" dirty="0">
                <a:latin typeface="Times New Roman"/>
                <a:cs typeface="Times New Roman"/>
              </a:rPr>
              <a:t>часть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Умышленное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уничтожение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повреждение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имущества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при </a:t>
            </a:r>
            <a:r>
              <a:rPr sz="1400" dirty="0">
                <a:latin typeface="Times New Roman"/>
                <a:cs typeface="Times New Roman"/>
              </a:rPr>
              <a:t>отягчающих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обстоятельствах;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213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Хулиганство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при </a:t>
            </a:r>
            <a:r>
              <a:rPr sz="1400" dirty="0">
                <a:latin typeface="Times New Roman"/>
                <a:cs typeface="Times New Roman"/>
              </a:rPr>
              <a:t>отягчающих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обстоятельствах;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УК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214.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Вандализм.</a:t>
            </a:r>
            <a:endParaRPr sz="1400">
              <a:latin typeface="Times New Roman"/>
              <a:cs typeface="Times New Roman"/>
            </a:endParaRPr>
          </a:p>
          <a:p>
            <a:pPr marL="12700" marR="2222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ответственность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наступает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полной мере,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закреплено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следующих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статьях: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110.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Доведение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самоубийства.</a:t>
            </a:r>
            <a:endParaRPr sz="1400">
              <a:latin typeface="Times New Roman"/>
              <a:cs typeface="Times New Roman"/>
            </a:endParaRPr>
          </a:p>
          <a:p>
            <a:pPr marL="12700" marR="15240" indent="448309" algn="just">
              <a:lnSpc>
                <a:spcPct val="1429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Доведение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самоубийства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покушения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самоубийства </a:t>
            </a:r>
            <a:r>
              <a:rPr sz="1400" dirty="0">
                <a:latin typeface="Times New Roman"/>
                <a:cs typeface="Times New Roman"/>
              </a:rPr>
              <a:t>путем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угроз,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жестокого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систематического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унижения </a:t>
            </a:r>
            <a:r>
              <a:rPr sz="1400" dirty="0">
                <a:latin typeface="Times New Roman"/>
                <a:cs typeface="Times New Roman"/>
              </a:rPr>
              <a:t>человеческого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достоинства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потерпевшего.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282.</a:t>
            </a:r>
            <a:r>
              <a:rPr sz="1400" spc="32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Действия,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направленные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возбуждение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900"/>
              </a:lnSpc>
              <a:spcBef>
                <a:spcPts val="60"/>
              </a:spcBef>
            </a:pPr>
            <a:r>
              <a:rPr sz="1400" dirty="0">
                <a:latin typeface="Times New Roman"/>
                <a:cs typeface="Times New Roman"/>
              </a:rPr>
              <a:t>ненависти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вражды,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унижение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достоинства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либо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3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лиц</a:t>
            </a:r>
            <a:r>
              <a:rPr sz="1400" spc="43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признакам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пола,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расы,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национальности,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языка, </a:t>
            </a:r>
            <a:r>
              <a:rPr sz="1400" dirty="0">
                <a:latin typeface="Times New Roman"/>
                <a:cs typeface="Times New Roman"/>
              </a:rPr>
              <a:t>происхождения,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религии,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равно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принадлежности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какой-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социальной̆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совершенные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публично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использованием </a:t>
            </a:r>
            <a:r>
              <a:rPr sz="1400" dirty="0">
                <a:latin typeface="Times New Roman"/>
                <a:cs typeface="Times New Roman"/>
              </a:rPr>
              <a:t>средств</a:t>
            </a:r>
            <a:r>
              <a:rPr sz="1400" spc="550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массовой̆</a:t>
            </a:r>
            <a:r>
              <a:rPr sz="1400" spc="525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информации</a:t>
            </a:r>
            <a:r>
              <a:rPr sz="1400" spc="545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390" dirty="0">
                <a:latin typeface="Times New Roman"/>
                <a:cs typeface="Times New Roman"/>
              </a:rPr>
              <a:t>     </a:t>
            </a:r>
            <a:r>
              <a:rPr sz="1400" spc="-10" dirty="0">
                <a:latin typeface="Times New Roman"/>
                <a:cs typeface="Times New Roman"/>
              </a:rPr>
              <a:t>информационно- телекоммуникационных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сетей̆,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числе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сети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«Интернет».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116.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Побои.</a:t>
            </a:r>
            <a:endParaRPr sz="1400">
              <a:latin typeface="Times New Roman"/>
              <a:cs typeface="Times New Roman"/>
            </a:endParaRPr>
          </a:p>
          <a:p>
            <a:pPr marL="12700" marR="20955" indent="448309" algn="just">
              <a:lnSpc>
                <a:spcPct val="143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Побои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иные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насильственные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причинившие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физическую </a:t>
            </a:r>
            <a:r>
              <a:rPr sz="1400" dirty="0">
                <a:latin typeface="Times New Roman"/>
                <a:cs typeface="Times New Roman"/>
              </a:rPr>
              <a:t>боль,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повлекшие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последствий,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указанных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115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настоящего </a:t>
            </a:r>
            <a:r>
              <a:rPr sz="1400" dirty="0">
                <a:latin typeface="Times New Roman"/>
                <a:cs typeface="Times New Roman"/>
              </a:rPr>
              <a:t>Кодекса,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совершенные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хулиганских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побуждений,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равно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мотивам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915" cy="7385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 algn="just">
              <a:lnSpc>
                <a:spcPct val="142900"/>
              </a:lnSpc>
              <a:spcBef>
                <a:spcPts val="90"/>
              </a:spcBef>
            </a:pP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6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й̆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7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й̆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й̆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6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̆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оз</a:t>
            </a:r>
            <a:r>
              <a:rPr sz="1400" spc="-8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й̆ 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25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5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̆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пп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110.1.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Склонение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совершению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самоубийства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содействие</a:t>
            </a:r>
            <a:r>
              <a:rPr sz="1400" spc="3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совершению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самоубийства.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Склонение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совершению</a:t>
            </a:r>
            <a:endParaRPr sz="1400">
              <a:latin typeface="Times New Roman"/>
              <a:cs typeface="Times New Roman"/>
            </a:endParaRPr>
          </a:p>
          <a:p>
            <a:pPr marL="12700" marR="1143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самоубийства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путем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уговоров,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предложений,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подкупа,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обмана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иным </a:t>
            </a:r>
            <a:r>
              <a:rPr sz="1400" dirty="0">
                <a:latin typeface="Times New Roman"/>
                <a:cs typeface="Times New Roman"/>
              </a:rPr>
              <a:t>способом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отсутствии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признаков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доведения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самоубийства.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29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128.1.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Клевета,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распространение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заведомо </a:t>
            </a:r>
            <a:r>
              <a:rPr sz="1400" dirty="0">
                <a:latin typeface="Times New Roman"/>
                <a:cs typeface="Times New Roman"/>
              </a:rPr>
              <a:t>ложных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сведений,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порочащих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честь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достоинство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другого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лица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подрывающих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репутацию.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КоАП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20.1.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Мелкое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хулиганство,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нарушение </a:t>
            </a:r>
            <a:r>
              <a:rPr sz="1400" dirty="0">
                <a:latin typeface="Times New Roman"/>
                <a:cs typeface="Times New Roman"/>
              </a:rPr>
              <a:t>общественного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порядка,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выражающее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явное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неуважение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обществу, </a:t>
            </a:r>
            <a:r>
              <a:rPr sz="1400" dirty="0">
                <a:latin typeface="Times New Roman"/>
                <a:cs typeface="Times New Roman"/>
              </a:rPr>
              <a:t>сопровождающееся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нецензурной̆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бранью</a:t>
            </a:r>
            <a:r>
              <a:rPr sz="1400" spc="3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общественных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местах, </a:t>
            </a:r>
            <a:r>
              <a:rPr sz="1400" dirty="0">
                <a:latin typeface="Times New Roman"/>
                <a:cs typeface="Times New Roman"/>
              </a:rPr>
              <a:t>оскорбительным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приставанием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гражданам,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равно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уничтожением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повреждением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чужого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имущества.</a:t>
            </a:r>
            <a:endParaRPr sz="1400">
              <a:latin typeface="Times New Roman"/>
              <a:cs typeface="Times New Roman"/>
            </a:endParaRPr>
          </a:p>
          <a:p>
            <a:pPr marL="12700" marR="1968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УК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Статья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117.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Истязание.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Причинение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физических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психических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страданий.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Заблуждение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1.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травле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обеим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сторонам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сесть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разобраться,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 </a:t>
            </a:r>
            <a:r>
              <a:rPr sz="1400" spc="-10" dirty="0">
                <a:latin typeface="Times New Roman"/>
                <a:cs typeface="Times New Roman"/>
              </a:rPr>
              <a:t>причина.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25"/>
              </a:spcBef>
            </a:pPr>
            <a:r>
              <a:rPr sz="1400" dirty="0">
                <a:latin typeface="Times New Roman"/>
                <a:cs typeface="Times New Roman"/>
              </a:rPr>
              <a:t>Разбирательства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медиация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конфликта.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Конфликт</a:t>
            </a:r>
            <a:endParaRPr sz="1400">
              <a:latin typeface="Times New Roman"/>
              <a:cs typeface="Times New Roman"/>
            </a:endParaRPr>
          </a:p>
          <a:p>
            <a:pPr marL="12700" marR="1714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существует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там,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сторонами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наблюдаются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разногласия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есть </a:t>
            </a:r>
            <a:r>
              <a:rPr sz="1400" dirty="0">
                <a:latin typeface="Times New Roman"/>
                <a:cs typeface="Times New Roman"/>
              </a:rPr>
              <a:t>предмет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борьбы.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конфликта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влиять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ход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зависимости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интересов.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отрицательные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эмоции,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проявления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4894" y="7946453"/>
            <a:ext cx="4941570" cy="959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7300"/>
              </a:lnSpc>
              <a:spcBef>
                <a:spcPts val="95"/>
              </a:spcBef>
              <a:tabLst>
                <a:tab pos="849630" algn="l"/>
                <a:tab pos="1820545" algn="l"/>
                <a:tab pos="3172460" algn="l"/>
                <a:tab pos="411480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насилия,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трудности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коммуникации.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Медиатор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конфликта </a:t>
            </a:r>
            <a:r>
              <a:rPr sz="1400" dirty="0">
                <a:latin typeface="Times New Roman"/>
                <a:cs typeface="Times New Roman"/>
              </a:rPr>
              <a:t>услышать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искажений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найти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решение.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i="1" dirty="0">
                <a:latin typeface="Times New Roman"/>
                <a:cs typeface="Times New Roman"/>
              </a:rPr>
              <a:t>Буллинг</a:t>
            </a:r>
            <a:r>
              <a:rPr sz="1400" i="1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преследование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другим.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7401" y="8043227"/>
            <a:ext cx="69532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0" dirty="0">
                <a:latin typeface="Times New Roman"/>
                <a:cs typeface="Times New Roman"/>
              </a:rPr>
              <a:t>поможет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3110" y="8662606"/>
            <a:ext cx="81216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нужно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4894" y="8880220"/>
            <a:ext cx="5789930" cy="63563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сводить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агрессора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жертву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разбирательств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примирения.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взаимоотношений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двух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болезнь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коллектива.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4765" algn="just">
              <a:lnSpc>
                <a:spcPct val="142900"/>
              </a:lnSpc>
              <a:spcBef>
                <a:spcPts val="90"/>
              </a:spcBef>
            </a:pPr>
            <a:r>
              <a:rPr sz="1400" spc="-10" dirty="0">
                <a:latin typeface="Times New Roman"/>
                <a:cs typeface="Times New Roman"/>
              </a:rPr>
              <a:t>Травля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только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остановлена.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назвать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явление: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«Это </a:t>
            </a:r>
            <a:r>
              <a:rPr sz="1400" dirty="0">
                <a:latin typeface="Times New Roman"/>
                <a:cs typeface="Times New Roman"/>
              </a:rPr>
              <a:t>травля,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нельзя!»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Заблуждение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чём-то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виновата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должна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измениться,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травили.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Распространённый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комментарий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постам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буллинге: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травят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  <a:buChar char="-"/>
              <a:tabLst>
                <a:tab pos="127635" algn="l"/>
              </a:tabLst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тобой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что-то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Обвинение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поиск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это </a:t>
            </a:r>
            <a:r>
              <a:rPr sz="1400" dirty="0">
                <a:latin typeface="Times New Roman"/>
                <a:cs typeface="Times New Roman"/>
              </a:rPr>
              <a:t>непонимание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явления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психологическая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самозащита.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Запрещено </a:t>
            </a:r>
            <a:r>
              <a:rPr sz="1400" dirty="0">
                <a:latin typeface="Times New Roman"/>
                <a:cs typeface="Times New Roman"/>
              </a:rPr>
              <a:t>обвинять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жертву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искать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Травить могут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любого.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Что-то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жертвой!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Заблуждение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неизбежен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10" dirty="0">
                <a:latin typeface="Times New Roman"/>
                <a:cs typeface="Times New Roman"/>
              </a:rPr>
              <a:t> полезен.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сожалению,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детстве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столкнулись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буллингом.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Мы </a:t>
            </a:r>
            <a:r>
              <a:rPr sz="1400" dirty="0">
                <a:latin typeface="Times New Roman"/>
                <a:cs typeface="Times New Roman"/>
              </a:rPr>
              <a:t>справились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пережили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травлю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самостоятельно.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Многие считают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 </a:t>
            </a:r>
            <a:r>
              <a:rPr sz="1400" dirty="0">
                <a:latin typeface="Times New Roman"/>
                <a:cs typeface="Times New Roman"/>
              </a:rPr>
              <a:t>обычным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явлением.</a:t>
            </a:r>
            <a:endParaRPr sz="1400">
              <a:latin typeface="Times New Roman"/>
              <a:cs typeface="Times New Roman"/>
            </a:endParaRPr>
          </a:p>
          <a:p>
            <a:pPr marL="12700" marR="1714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насилие.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норма.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обстановке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насилия, </a:t>
            </a:r>
            <a:r>
              <a:rPr sz="1400" dirty="0">
                <a:latin typeface="Times New Roman"/>
                <a:cs typeface="Times New Roman"/>
              </a:rPr>
              <a:t>ребёнок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рано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стать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взрослым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точки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зрения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функций,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но</a:t>
            </a:r>
            <a:endParaRPr sz="1400">
              <a:latin typeface="Times New Roman"/>
              <a:cs typeface="Times New Roman"/>
            </a:endParaRPr>
          </a:p>
          <a:p>
            <a:pPr marL="12700" marR="1968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эмоционально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повзрослеть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может.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иллюзия,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ведёт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зрелости.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привести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лишь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застреванию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развитии.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взрослеют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безопасности.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ребёнок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чувствует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надежную </a:t>
            </a:r>
            <a:r>
              <a:rPr sz="1400" dirty="0">
                <a:latin typeface="Times New Roman"/>
                <a:cs typeface="Times New Roman"/>
              </a:rPr>
              <a:t>защиту,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дерзает,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мечтает,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играет,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учится,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напитывается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любовью, </a:t>
            </a:r>
            <a:r>
              <a:rPr sz="1400" dirty="0">
                <a:latin typeface="Times New Roman"/>
                <a:cs typeface="Times New Roman"/>
              </a:rPr>
              <a:t>принятием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отделяется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взрослого.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самостоятельным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400" spc="-10" dirty="0">
                <a:latin typeface="Times New Roman"/>
                <a:cs typeface="Times New Roman"/>
              </a:rPr>
              <a:t>зрелым.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признавать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травлю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недопустимой.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пока </a:t>
            </a:r>
            <a:r>
              <a:rPr sz="1400" dirty="0">
                <a:latin typeface="Times New Roman"/>
                <a:cs typeface="Times New Roman"/>
              </a:rPr>
              <a:t>насилие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считаться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нормой,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исчезнет.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i="1" dirty="0">
                <a:latin typeface="Times New Roman"/>
                <a:cs typeface="Times New Roman"/>
              </a:rPr>
              <a:t>Шаги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родителя</a:t>
            </a:r>
            <a:r>
              <a:rPr sz="1400" i="1" spc="-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защите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ребенка</a:t>
            </a:r>
            <a:r>
              <a:rPr sz="1400" i="1" spc="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r>
              <a:rPr sz="1400" i="1" spc="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ситуации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буллинга:</a:t>
            </a:r>
            <a:endParaRPr sz="1400">
              <a:latin typeface="Times New Roman"/>
              <a:cs typeface="Times New Roman"/>
            </a:endParaRPr>
          </a:p>
          <a:p>
            <a:pPr marL="12700" lvl="1" indent="362585" algn="just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обратиться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классному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руководителю,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психологу,</a:t>
            </a:r>
            <a:endParaRPr sz="1400">
              <a:latin typeface="Times New Roman"/>
              <a:cs typeface="Times New Roman"/>
            </a:endParaRPr>
          </a:p>
          <a:p>
            <a:pPr marL="12700" marR="11430" algn="just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социальному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педагогу,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директору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комиссию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делам </a:t>
            </a:r>
            <a:r>
              <a:rPr sz="1400" dirty="0">
                <a:latin typeface="Times New Roman"/>
                <a:cs typeface="Times New Roman"/>
              </a:rPr>
              <a:t>несовершеннолетних,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инспектору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делам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несовершеннолетних.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Важно </a:t>
            </a:r>
            <a:r>
              <a:rPr sz="1400" dirty="0">
                <a:latin typeface="Times New Roman"/>
                <a:cs typeface="Times New Roman"/>
              </a:rPr>
              <a:t>регулярно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общаться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представителями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разговаривать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своим </a:t>
            </a:r>
            <a:r>
              <a:rPr sz="1400" dirty="0">
                <a:latin typeface="Times New Roman"/>
                <a:cs typeface="Times New Roman"/>
              </a:rPr>
              <a:t>ребенком,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показывать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ребенку,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помимо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множество </a:t>
            </a:r>
            <a:r>
              <a:rPr sz="1400" dirty="0">
                <a:latin typeface="Times New Roman"/>
                <a:cs typeface="Times New Roman"/>
              </a:rPr>
              <a:t>интересных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вещей̆: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кружки,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блоги,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путешествия,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спорт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настоящие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друзья.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280" cy="2780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16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объяснить,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20" dirty="0">
                <a:latin typeface="Times New Roman"/>
                <a:cs typeface="Times New Roman"/>
              </a:rPr>
              <a:t>проблема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этими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людьми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сложились,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бывает,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любили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все.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Мир </a:t>
            </a:r>
            <a:r>
              <a:rPr sz="1400" dirty="0">
                <a:latin typeface="Times New Roman"/>
                <a:cs typeface="Times New Roman"/>
              </a:rPr>
              <a:t>безграничен,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получится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другом!</a:t>
            </a:r>
            <a:endParaRPr sz="1400">
              <a:latin typeface="Times New Roman"/>
              <a:cs typeface="Times New Roman"/>
            </a:endParaRPr>
          </a:p>
          <a:p>
            <a:pPr marL="12700" marR="5080" indent="362585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445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собирать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доказательную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базу: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скриншоты,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оскорбления, </a:t>
            </a:r>
            <a:r>
              <a:rPr sz="1400" dirty="0">
                <a:latin typeface="Times New Roman"/>
                <a:cs typeface="Times New Roman"/>
              </a:rPr>
              <a:t>ссылки,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показания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свидетелей̆,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заключения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поломках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вещей̆,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справки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побоях,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«плевков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портфель»,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кэш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гугле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т.д.</a:t>
            </a:r>
            <a:endParaRPr sz="1400">
              <a:latin typeface="Times New Roman"/>
              <a:cs typeface="Times New Roman"/>
            </a:endParaRPr>
          </a:p>
          <a:p>
            <a:pPr marL="12700" marR="5080" indent="362585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Важно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проанализировать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аккаунты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зачинщиков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социальных </a:t>
            </a:r>
            <a:r>
              <a:rPr sz="1400" dirty="0">
                <a:latin typeface="Times New Roman"/>
                <a:cs typeface="Times New Roman"/>
              </a:rPr>
              <a:t>сетях: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группах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состоят,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постят,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как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разговаривают.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поможет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составлении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характеристики </a:t>
            </a:r>
            <a:r>
              <a:rPr sz="1400" spc="-10" dirty="0">
                <a:latin typeface="Times New Roman"/>
                <a:cs typeface="Times New Roman"/>
              </a:rPr>
              <a:t>обидчиков.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494155" y="596074"/>
            <a:ext cx="4924425" cy="635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01189" marR="5080" indent="-1888489">
              <a:lnSpc>
                <a:spcPct val="142900"/>
              </a:lnSpc>
              <a:spcBef>
                <a:spcPts val="90"/>
              </a:spcBef>
            </a:pPr>
            <a:r>
              <a:rPr sz="1400" b="1" dirty="0">
                <a:latin typeface="Times New Roman"/>
                <a:cs typeface="Times New Roman"/>
              </a:rPr>
              <a:t>ПЛАН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МЕРОПРИЯТИЙ,</a:t>
            </a:r>
            <a:r>
              <a:rPr sz="1400" b="1" spc="-1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ПОСВЯЩЕННЫХ</a:t>
            </a:r>
            <a:r>
              <a:rPr sz="1400" b="1" spc="-18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АКЦИИ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«НЕТ </a:t>
            </a:r>
            <a:r>
              <a:rPr sz="1400" b="1" spc="-10" dirty="0">
                <a:latin typeface="Times New Roman"/>
                <a:cs typeface="Times New Roman"/>
              </a:rPr>
              <a:t>НАСИЛИЮ!»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8069" y="1515744"/>
          <a:ext cx="5646419" cy="6184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9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marL="19685" algn="ctr">
                        <a:lnSpc>
                          <a:spcPts val="14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2990">
                        <a:lnSpc>
                          <a:spcPts val="1445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Мероприятие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445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Класс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1445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Ответственные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445"/>
                        </a:lnSpc>
                        <a:tabLst>
                          <a:tab pos="1308100" algn="l"/>
                          <a:tab pos="2127250" algn="l"/>
                          <a:tab pos="2955925" algn="l"/>
                        </a:tabLst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Тематическая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линейка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«Вместе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мы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0"/>
                        </a:spcBef>
                        <a:tabLst>
                          <a:tab pos="984885" algn="l"/>
                          <a:tab pos="1731010" algn="l"/>
                          <a:tab pos="2740025" algn="l"/>
                        </a:tabLst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изменим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мир!».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Открытие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акции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«Детство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без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жестокости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насилия»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Зам.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директора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755" marR="184150">
                        <a:lnSpc>
                          <a:spcPts val="2480"/>
                        </a:lnSpc>
                        <a:spcBef>
                          <a:spcPts val="1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ВР,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педагог- психолог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2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4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Семинары-тренинги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«Нет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насилию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семье!»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2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45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педагог-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психолог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2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4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часы</a:t>
                      </a:r>
                      <a:r>
                        <a:rPr sz="14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тему:</a:t>
                      </a:r>
                      <a:r>
                        <a:rPr sz="14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«Детство</a:t>
                      </a:r>
                      <a:r>
                        <a:rPr sz="14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без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насилия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жестокости»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32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515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Классные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9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52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Встреча</a:t>
                      </a:r>
                      <a:r>
                        <a:rPr sz="14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учащихся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инспектором</a:t>
                      </a:r>
                      <a:r>
                        <a:rPr sz="14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ПДН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темы:</a:t>
                      </a:r>
                      <a:r>
                        <a:rPr sz="1400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«Дети</a:t>
                      </a:r>
                      <a:r>
                        <a:rPr sz="14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без</a:t>
                      </a:r>
                      <a:r>
                        <a:rPr sz="14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обид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унижений»,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53975">
                        <a:lnSpc>
                          <a:spcPct val="142900"/>
                        </a:lnSpc>
                        <a:spcBef>
                          <a:spcPts val="5"/>
                        </a:spcBef>
                        <a:tabLst>
                          <a:tab pos="995044" algn="l"/>
                          <a:tab pos="1584960" algn="l"/>
                          <a:tab pos="2232660" algn="l"/>
                          <a:tab pos="2489835" algn="l"/>
                          <a:tab pos="3004185" algn="l"/>
                        </a:tabLst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«Опасные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грани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жизни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пути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преодоления»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 marR="205104">
                        <a:lnSpc>
                          <a:spcPct val="143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Зам.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директора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ВР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515"/>
                        </a:lnSpc>
                        <a:tabLst>
                          <a:tab pos="1261110" algn="l"/>
                          <a:tab pos="2508250" algn="l"/>
                        </a:tabLst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Оформление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тематической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книжной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0"/>
                        </a:spcBef>
                        <a:tabLst>
                          <a:tab pos="995044" algn="l"/>
                          <a:tab pos="1299845" algn="l"/>
                          <a:tab pos="2385060" algn="l"/>
                          <a:tab pos="2785110" algn="l"/>
                        </a:tabLst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выставки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библиотеке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тему: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«Защитим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детство!»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6865">
                        <a:lnSpc>
                          <a:spcPct val="143000"/>
                        </a:lnSpc>
                        <a:spcBef>
                          <a:spcPts val="315"/>
                        </a:spcBef>
                      </a:pP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Шк.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библиотекарь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219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4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Выставка</a:t>
                      </a:r>
                      <a:r>
                        <a:rPr sz="1400" spc="3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рисунков</a:t>
                      </a:r>
                      <a:r>
                        <a:rPr sz="1400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«Защитим</a:t>
                      </a:r>
                      <a:r>
                        <a:rPr sz="1400" spc="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4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детство!»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219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Учитель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ИЗО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219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4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4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«Весёлые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старты»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поз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девизом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«Я-ТЫ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вместе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мы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изменим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мир!»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45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Классные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755" marR="156210">
                        <a:lnSpc>
                          <a:spcPct val="143000"/>
                        </a:lnSpc>
                        <a:spcBef>
                          <a:spcPts val="75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руководители,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учитель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физ-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ры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8538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595755" marR="67945" indent="-1525905">
              <a:lnSpc>
                <a:spcPct val="142900"/>
              </a:lnSpc>
              <a:spcBef>
                <a:spcPts val="90"/>
              </a:spcBef>
            </a:pPr>
            <a:r>
              <a:rPr sz="1400" b="1" dirty="0">
                <a:latin typeface="Times New Roman"/>
                <a:cs typeface="Times New Roman"/>
              </a:rPr>
              <a:t>ВНЕКЛАССНОЕ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МЕРОПРИЯТИЕ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«ТЕЛЕФОН</a:t>
            </a:r>
            <a:r>
              <a:rPr sz="1400" b="1" spc="-1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ДОВЕРИЯ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-5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ШАГ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К </a:t>
            </a:r>
            <a:r>
              <a:rPr sz="1400" b="1" dirty="0">
                <a:latin typeface="Times New Roman"/>
                <a:cs typeface="Times New Roman"/>
              </a:rPr>
              <a:t>БЕЗОПАСНОСТИ</a:t>
            </a:r>
            <a:r>
              <a:rPr sz="1400" b="1" spc="-114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РЕБЕНКА!»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3000"/>
              </a:lnSpc>
              <a:spcBef>
                <a:spcPts val="1430"/>
              </a:spcBef>
            </a:pPr>
            <a:r>
              <a:rPr sz="1400" dirty="0">
                <a:latin typeface="Times New Roman"/>
                <a:cs typeface="Times New Roman"/>
              </a:rPr>
              <a:t>Цель: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эффективном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разрешении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личностных </a:t>
            </a:r>
            <a:r>
              <a:rPr sz="1400" dirty="0">
                <a:latin typeface="Times New Roman"/>
                <a:cs typeface="Times New Roman"/>
              </a:rPr>
              <a:t>проблем,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формирование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доверительного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специалистам, </a:t>
            </a:r>
            <a:r>
              <a:rPr sz="1400" dirty="0">
                <a:latin typeface="Times New Roman"/>
                <a:cs typeface="Times New Roman"/>
              </a:rPr>
              <a:t>оказывающим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психологическую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помощь.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12700" marR="15875" algn="just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1.</a:t>
            </a:r>
            <a:r>
              <a:rPr sz="1400" spc="50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Информировать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учеников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возникновения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Телефона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психологической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помощи.</a:t>
            </a:r>
            <a:endParaRPr sz="1400">
              <a:latin typeface="Times New Roman"/>
              <a:cs typeface="Times New Roman"/>
            </a:endParaRPr>
          </a:p>
          <a:p>
            <a:pPr marL="461009" indent="-448309" algn="just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Провести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дискуссию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тему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«Чем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друг?».</a:t>
            </a:r>
            <a:endParaRPr sz="14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4300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Провести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обсуждение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какими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проблемами, </a:t>
            </a:r>
            <a:r>
              <a:rPr sz="1400" dirty="0">
                <a:latin typeface="Times New Roman"/>
                <a:cs typeface="Times New Roman"/>
              </a:rPr>
              <a:t>трудностями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сталкиваются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дети,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подростки,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кому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обращаются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за </a:t>
            </a:r>
            <a:r>
              <a:rPr sz="1400" spc="-10" dirty="0">
                <a:latin typeface="Times New Roman"/>
                <a:cs typeface="Times New Roman"/>
              </a:rPr>
              <a:t>помощью.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42900"/>
              </a:lnSpc>
              <a:spcBef>
                <a:spcPts val="80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Обсудить,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какими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навыками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обладать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которому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обратиться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помощью.</a:t>
            </a:r>
            <a:endParaRPr sz="1400">
              <a:latin typeface="Times New Roman"/>
              <a:cs typeface="Times New Roman"/>
            </a:endParaRPr>
          </a:p>
          <a:p>
            <a:pPr marL="12700" marR="13970" algn="just">
              <a:lnSpc>
                <a:spcPct val="14300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Разработать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учениками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список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трудностей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вопросов,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которыми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обратиться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доверия.</a:t>
            </a:r>
            <a:endParaRPr sz="1400">
              <a:latin typeface="Times New Roman"/>
              <a:cs typeface="Times New Roman"/>
            </a:endParaRPr>
          </a:p>
          <a:p>
            <a:pPr marL="461009" indent="-448309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Оборудование: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медиа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проектор,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флеш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карта,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бумага,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фломастеры,</a:t>
            </a:r>
            <a:endParaRPr sz="1400">
              <a:latin typeface="Times New Roman"/>
              <a:cs typeface="Times New Roman"/>
            </a:endParaRPr>
          </a:p>
          <a:p>
            <a:pPr marL="12700" marR="17145" algn="just">
              <a:lnSpc>
                <a:spcPct val="143000"/>
              </a:lnSpc>
              <a:spcBef>
                <a:spcPts val="75"/>
              </a:spcBef>
            </a:pP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5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2435225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Ход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мероприятия</a:t>
            </a:r>
            <a:endParaRPr sz="1400">
              <a:latin typeface="Times New Roman"/>
              <a:cs typeface="Times New Roman"/>
            </a:endParaRPr>
          </a:p>
          <a:p>
            <a:pPr marL="641985" lvl="1" indent="-181610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42620" algn="l"/>
              </a:tabLst>
            </a:pPr>
            <a:r>
              <a:rPr sz="1400" dirty="0">
                <a:latin typeface="Times New Roman"/>
                <a:cs typeface="Times New Roman"/>
              </a:rPr>
              <a:t>Организационный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момент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5300"/>
              </a:lnSpc>
              <a:spcBef>
                <a:spcPts val="110"/>
              </a:spcBef>
              <a:buFont typeface="Calibri"/>
              <a:buChar char="–"/>
              <a:tabLst>
                <a:tab pos="585470" algn="l"/>
              </a:tabLst>
            </a:pP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-25" dirty="0">
                <a:latin typeface="Times New Roman"/>
                <a:cs typeface="Times New Roman"/>
              </a:rPr>
              <a:t>ё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у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мы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е)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Чт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?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3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ы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  <a:p>
            <a:pPr marL="12700" marR="16510" indent="448309" algn="just">
              <a:lnSpc>
                <a:spcPct val="143000"/>
              </a:lnSpc>
              <a:spcBef>
                <a:spcPts val="150"/>
              </a:spcBef>
              <a:buFont typeface="Calibri"/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 говорим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сегодня?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(версии ребят)</a:t>
            </a:r>
            <a:endParaRPr sz="1400">
              <a:latin typeface="Times New Roman"/>
              <a:cs typeface="Times New Roman"/>
            </a:endParaRPr>
          </a:p>
          <a:p>
            <a:pPr marL="594360" indent="-133985" algn="just">
              <a:lnSpc>
                <a:spcPct val="100000"/>
              </a:lnSpc>
              <a:spcBef>
                <a:spcPts val="875"/>
              </a:spcBef>
              <a:buFont typeface="Calibri"/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Дело 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отмечается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Международный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день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4894" y="9118790"/>
            <a:ext cx="3310254" cy="635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000"/>
              </a:lnSpc>
              <a:spcBef>
                <a:spcPts val="95"/>
              </a:spcBef>
              <a:tabLst>
                <a:tab pos="784860" algn="l"/>
                <a:tab pos="1229995" algn="l"/>
                <a:tab pos="1746250" algn="l"/>
                <a:tab pos="2425065" algn="l"/>
                <a:tab pos="2573655" algn="l"/>
                <a:tab pos="2959100" algn="l"/>
              </a:tabLst>
            </a:pPr>
            <a:r>
              <a:rPr sz="1400" spc="-10" dirty="0">
                <a:latin typeface="Times New Roman"/>
                <a:cs typeface="Times New Roman"/>
              </a:rPr>
              <a:t>детских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телефонов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доверия.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25" dirty="0">
                <a:latin typeface="Times New Roman"/>
                <a:cs typeface="Times New Roman"/>
              </a:rPr>
              <a:t>Во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всех </a:t>
            </a:r>
            <a:r>
              <a:rPr sz="1400" spc="-10" dirty="0">
                <a:latin typeface="Times New Roman"/>
                <a:cs typeface="Times New Roman"/>
              </a:rPr>
              <a:t>мероприятие,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посвящённое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детскому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3689" y="9118790"/>
            <a:ext cx="2492375" cy="635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2400">
              <a:lnSpc>
                <a:spcPct val="143000"/>
              </a:lnSpc>
              <a:spcBef>
                <a:spcPts val="95"/>
              </a:spcBef>
              <a:tabLst>
                <a:tab pos="898525" algn="l"/>
                <a:tab pos="1611630" algn="l"/>
                <a:tab pos="1758950" algn="l"/>
                <a:tab pos="2083435" algn="l"/>
              </a:tabLst>
            </a:pPr>
            <a:r>
              <a:rPr sz="1400" spc="-10" dirty="0">
                <a:latin typeface="Times New Roman"/>
                <a:cs typeface="Times New Roman"/>
              </a:rPr>
              <a:t>школах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России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проводится телефону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доверия.		</a:t>
            </a:r>
            <a:r>
              <a:rPr sz="1400" spc="-5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30" dirty="0">
                <a:latin typeface="Times New Roman"/>
                <a:cs typeface="Times New Roman"/>
              </a:rPr>
              <a:t>этого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894" y="596074"/>
            <a:ext cx="5796280" cy="80524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143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мероприятия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девиз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звучит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так: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«Дети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говорят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телефону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«Да!»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(девиз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записывается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доске)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Информационный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блок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История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возникновения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первого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телефона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доверия.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7400"/>
              </a:lnSpc>
              <a:spcBef>
                <a:spcPts val="80"/>
              </a:spcBef>
              <a:buFont typeface="Calibri"/>
              <a:buChar char="–"/>
              <a:tabLst>
                <a:tab pos="633095" algn="l"/>
              </a:tabLst>
            </a:pPr>
            <a:r>
              <a:rPr sz="1400" dirty="0">
                <a:latin typeface="Times New Roman"/>
                <a:cs typeface="Times New Roman"/>
              </a:rPr>
              <a:t>Знаете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появился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первый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доверия?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(ответы ребят)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700"/>
              </a:lnSpc>
              <a:spcBef>
                <a:spcPts val="135"/>
              </a:spcBef>
              <a:buFont typeface="Calibri"/>
              <a:buChar char="–"/>
              <a:tabLst>
                <a:tab pos="604520" algn="l"/>
              </a:tabLst>
            </a:pP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195</a:t>
            </a:r>
            <a:r>
              <a:rPr sz="1400" spc="1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нии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ици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н 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л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7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м,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ю.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5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дней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Чад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Вара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справлялся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хлынувшими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обращениями</a:t>
            </a:r>
            <a:endParaRPr sz="140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445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сам.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Главное,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понял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звонившие,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прежде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всего, </a:t>
            </a:r>
            <a:r>
              <a:rPr sz="1400" dirty="0">
                <a:latin typeface="Times New Roman"/>
                <a:cs typeface="Times New Roman"/>
              </a:rPr>
              <a:t>нуждались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дружеской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помощи.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Вскоре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пришёл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выводу,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одиночку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этим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делом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справиться,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искать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добровольных </a:t>
            </a:r>
            <a:r>
              <a:rPr sz="1400" dirty="0">
                <a:latin typeface="Times New Roman"/>
                <a:cs typeface="Times New Roman"/>
              </a:rPr>
              <a:t>помощников.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Теперь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вместе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отвечали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звонки.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родилось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всемирное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движение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людей,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оказывающих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помощь </a:t>
            </a:r>
            <a:r>
              <a:rPr sz="1400" dirty="0">
                <a:latin typeface="Times New Roman"/>
                <a:cs typeface="Times New Roman"/>
              </a:rPr>
              <a:t>другим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людям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телефону.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популярный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широко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известный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вид </a:t>
            </a:r>
            <a:r>
              <a:rPr sz="1400" dirty="0">
                <a:latin typeface="Times New Roman"/>
                <a:cs typeface="Times New Roman"/>
              </a:rPr>
              <a:t>профессиональной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психологической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помощи.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Помощь</a:t>
            </a:r>
            <a:r>
              <a:rPr sz="1400" spc="4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оказывается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latin typeface="Times New Roman"/>
                <a:cs typeface="Times New Roman"/>
              </a:rPr>
              <a:t>бесплатно,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анонимно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(никому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сообщается,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кто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звонил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зачем).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3.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Упражнение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«Принятие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решения»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делятся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команды,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дается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задание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продумать </a:t>
            </a:r>
            <a:r>
              <a:rPr sz="1400" dirty="0">
                <a:latin typeface="Times New Roman"/>
                <a:cs typeface="Times New Roman"/>
              </a:rPr>
              <a:t>отрицательные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службу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телефона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второй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spc="-10" dirty="0">
                <a:latin typeface="Times New Roman"/>
                <a:cs typeface="Times New Roman"/>
              </a:rPr>
              <a:t>положительные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(5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минут).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8544" y="9676765"/>
            <a:ext cx="5808345" cy="304800"/>
          </a:xfrm>
          <a:custGeom>
            <a:avLst/>
            <a:gdLst/>
            <a:ahLst/>
            <a:cxnLst/>
            <a:rect l="l" t="t" r="r" b="b"/>
            <a:pathLst>
              <a:path w="5808345" h="304800">
                <a:moveTo>
                  <a:pt x="5808345" y="0"/>
                </a:moveTo>
                <a:lnTo>
                  <a:pt x="0" y="0"/>
                </a:lnTo>
                <a:lnTo>
                  <a:pt x="0" y="304799"/>
                </a:lnTo>
                <a:lnTo>
                  <a:pt x="5808345" y="304799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513205" y="596074"/>
            <a:ext cx="5351145" cy="635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558665">
              <a:lnSpc>
                <a:spcPct val="142900"/>
              </a:lnSpc>
              <a:spcBef>
                <a:spcPts val="90"/>
              </a:spcBef>
            </a:pPr>
            <a:r>
              <a:rPr sz="1400" spc="-10" dirty="0">
                <a:latin typeface="Times New Roman"/>
                <a:cs typeface="Times New Roman"/>
              </a:rPr>
              <a:t>Таблица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4 </a:t>
            </a:r>
            <a:r>
              <a:rPr sz="1400" dirty="0">
                <a:latin typeface="Times New Roman"/>
                <a:cs typeface="Times New Roman"/>
              </a:rPr>
              <a:t>Примерный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перечень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положительных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отрицательных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сторон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7594" y="1334769"/>
          <a:ext cx="5751830" cy="2659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8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marL="13970" algn="ctr">
                        <a:lnSpc>
                          <a:spcPts val="14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ЗА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ПРОТИВ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3155">
                <a:tc>
                  <a:txBody>
                    <a:bodyPr/>
                    <a:lstStyle/>
                    <a:p>
                      <a:pPr marL="71755">
                        <a:lnSpc>
                          <a:spcPts val="14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Анонимность.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755" marR="1094105">
                        <a:lnSpc>
                          <a:spcPct val="1433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Бесплатное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обращение. Выслушает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опытный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человек.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Безоценочное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общение.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755" marR="121285">
                        <a:lnSpc>
                          <a:spcPct val="140800"/>
                        </a:lnSpc>
                        <a:spcBef>
                          <a:spcPts val="7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Слушают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столько,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сколько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будешь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говорить. Круглосуточно.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755" marR="60960">
                        <a:lnSpc>
                          <a:spcPct val="143300"/>
                        </a:lnSpc>
                        <a:spcBef>
                          <a:spcPts val="40"/>
                        </a:spcBef>
                        <a:tabLst>
                          <a:tab pos="95821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помощь,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поддержка. Подскажут,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к</a:t>
                      </a:r>
                      <a:r>
                        <a:rPr sz="1200" spc="1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кому</a:t>
                      </a:r>
                      <a:r>
                        <a:rPr sz="1200" spc="1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можно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обратиться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трудной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ситуации.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0"/>
                        </a:lnSpc>
                        <a:tabLst>
                          <a:tab pos="880744" algn="l"/>
                          <a:tab pos="1814195" algn="l"/>
                          <a:tab pos="225171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Сложно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общаться,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видя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собеседника.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9690">
                        <a:lnSpc>
                          <a:spcPts val="2100"/>
                        </a:lnSpc>
                        <a:spcBef>
                          <a:spcPts val="1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Отсутствие</a:t>
                      </a:r>
                      <a:r>
                        <a:rPr sz="12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доверия</a:t>
                      </a:r>
                      <a:r>
                        <a:rPr sz="12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незнакомому человеку.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66040">
                        <a:lnSpc>
                          <a:spcPts val="203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Наличие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неприятного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опыта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общения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психологом.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Незнание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номеров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телефонов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64894" y="3875214"/>
            <a:ext cx="5795010" cy="55835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448309" algn="just">
              <a:lnSpc>
                <a:spcPct val="1441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окончании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отведенного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времени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предлагает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свои </a:t>
            </a:r>
            <a:r>
              <a:rPr sz="1400" dirty="0">
                <a:latin typeface="Times New Roman"/>
                <a:cs typeface="Times New Roman"/>
              </a:rPr>
              <a:t>варианты.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названы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положительные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отрицательные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моменты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звонке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телефону,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 </a:t>
            </a:r>
            <a:r>
              <a:rPr sz="1400" dirty="0">
                <a:latin typeface="Times New Roman"/>
                <a:cs typeface="Times New Roman"/>
              </a:rPr>
              <a:t>присутствующих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необходимость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службу телефона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доверия.</a:t>
            </a:r>
            <a:endParaRPr sz="1400">
              <a:latin typeface="Times New Roman"/>
              <a:cs typeface="Times New Roman"/>
            </a:endParaRPr>
          </a:p>
          <a:p>
            <a:pPr marL="461009" marR="1243330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4.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Групповое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«Чем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друг?» </a:t>
            </a: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предлагает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рассуждения.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делаете,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плохое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настроение?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(Возможные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ответы: слушаю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музыку;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играю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компьютере;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читаю; </a:t>
            </a:r>
            <a:r>
              <a:rPr sz="1400" dirty="0">
                <a:latin typeface="Times New Roman"/>
                <a:cs typeface="Times New Roman"/>
              </a:rPr>
              <a:t>иду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улицу;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другу)</a:t>
            </a:r>
            <a:endParaRPr sz="1400">
              <a:latin typeface="Times New Roman"/>
              <a:cs typeface="Times New Roman"/>
            </a:endParaRPr>
          </a:p>
          <a:p>
            <a:pPr marL="12700" marR="37211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Что лучше: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переживать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поделиться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трудностями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кем-</a:t>
            </a:r>
            <a:r>
              <a:rPr sz="1400" spc="-25" dirty="0">
                <a:latin typeface="Times New Roman"/>
                <a:cs typeface="Times New Roman"/>
              </a:rPr>
              <a:t>то? </a:t>
            </a:r>
            <a:r>
              <a:rPr sz="1400" dirty="0">
                <a:latin typeface="Times New Roman"/>
                <a:cs typeface="Times New Roman"/>
              </a:rPr>
              <a:t>Чего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ожидали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плохое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настроение?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 друг,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можешь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сделать</a:t>
            </a:r>
            <a:endParaRPr sz="1400">
              <a:latin typeface="Times New Roman"/>
              <a:cs typeface="Times New Roman"/>
            </a:endParaRPr>
          </a:p>
          <a:p>
            <a:pPr marL="12700" marR="12065">
              <a:lnSpc>
                <a:spcPct val="143000"/>
              </a:lnSpc>
              <a:spcBef>
                <a:spcPts val="225"/>
              </a:spcBef>
              <a:buFont typeface="Calibri"/>
              <a:buChar char="–"/>
              <a:tabLst>
                <a:tab pos="175260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твоего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обижает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высмеивает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spc="-10" dirty="0">
                <a:latin typeface="Times New Roman"/>
                <a:cs typeface="Times New Roman"/>
              </a:rPr>
              <a:t>одноклассник;</a:t>
            </a:r>
            <a:endParaRPr sz="1400">
              <a:latin typeface="Times New Roman"/>
              <a:cs typeface="Times New Roman"/>
            </a:endParaRPr>
          </a:p>
          <a:p>
            <a:pPr marL="12700" marR="13335">
              <a:lnSpc>
                <a:spcPct val="143000"/>
              </a:lnSpc>
              <a:spcBef>
                <a:spcPts val="150"/>
              </a:spcBef>
              <a:buFont typeface="Calibri"/>
              <a:buChar char="–"/>
              <a:tabLst>
                <a:tab pos="175260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твоего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преследуют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вымогают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неизвестные парни?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Запишите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версии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ожидаемой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доске.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37052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448309" algn="just">
              <a:lnSpc>
                <a:spcPct val="1436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Предотвращение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случаев</a:t>
            </a:r>
            <a:r>
              <a:rPr sz="1400" spc="3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травли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среди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сверстников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является </a:t>
            </a:r>
            <a:r>
              <a:rPr sz="1400" dirty="0">
                <a:latin typeface="Times New Roman"/>
                <a:cs typeface="Times New Roman"/>
              </a:rPr>
              <a:t>важнейшей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задачей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педагогов,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поскольку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жестокое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обращение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ребенку </a:t>
            </a:r>
            <a:r>
              <a:rPr sz="1400" dirty="0">
                <a:latin typeface="Times New Roman"/>
                <a:cs typeface="Times New Roman"/>
              </a:rPr>
              <a:t>неминуемо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приводит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негативным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последствиям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дома. </a:t>
            </a:r>
            <a:r>
              <a:rPr sz="1400" dirty="0">
                <a:latin typeface="Times New Roman"/>
                <a:cs typeface="Times New Roman"/>
              </a:rPr>
              <a:t>Проблема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осложняется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носить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скрытый </a:t>
            </a:r>
            <a:r>
              <a:rPr sz="1400" dirty="0">
                <a:latin typeface="Times New Roman"/>
                <a:cs typeface="Times New Roman"/>
              </a:rPr>
              <a:t>характер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систематически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повторяющимся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явлением,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осложняет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учителей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начальных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классов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требует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знаний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особенностей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школьников,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также </a:t>
            </a:r>
            <a:r>
              <a:rPr sz="1400" dirty="0">
                <a:latin typeface="Times New Roman"/>
                <a:cs typeface="Times New Roman"/>
              </a:rPr>
              <a:t>особых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навыков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подготовки.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2900"/>
              </a:lnSpc>
              <a:spcBef>
                <a:spcPts val="5"/>
              </a:spcBef>
            </a:pPr>
            <a:r>
              <a:rPr sz="1400" b="1" dirty="0">
                <a:latin typeface="Times New Roman"/>
                <a:cs typeface="Times New Roman"/>
              </a:rPr>
              <a:t>Цель</a:t>
            </a:r>
            <a:r>
              <a:rPr sz="1400" b="1" spc="200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методических</a:t>
            </a:r>
            <a:r>
              <a:rPr sz="1400" b="1" spc="5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рекомендаций</a:t>
            </a:r>
            <a:r>
              <a:rPr sz="1400" b="1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профилактика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буллинга,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обеспечит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психологически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безопасную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образовательную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среду</a:t>
            </a:r>
            <a:endParaRPr sz="1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проведение</a:t>
            </a:r>
            <a:r>
              <a:rPr sz="1400" spc="43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просветительских</a:t>
            </a:r>
            <a:r>
              <a:rPr sz="1400" spc="45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мероприятий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участниками </a:t>
            </a:r>
            <a:r>
              <a:rPr sz="1400" dirty="0">
                <a:latin typeface="Times New Roman"/>
                <a:cs typeface="Times New Roman"/>
              </a:rPr>
              <a:t>образовательного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(обучающимися,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родителями,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учителями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4894" y="4275645"/>
            <a:ext cx="5030470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000"/>
              </a:lnSpc>
              <a:spcBef>
                <a:spcPts val="95"/>
              </a:spcBef>
              <a:tabLst>
                <a:tab pos="1088390" algn="l"/>
                <a:tab pos="1986280" algn="l"/>
                <a:tab pos="3397885" algn="l"/>
                <a:tab pos="490474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начальных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классов,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специалистами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сопровождения)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b="1" dirty="0">
                <a:latin typeface="Times New Roman"/>
                <a:cs typeface="Times New Roman"/>
              </a:rPr>
              <a:t>Задачи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методических</a:t>
            </a:r>
            <a:r>
              <a:rPr sz="1400" b="1" spc="-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рекомендаций: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0394" y="4363148"/>
            <a:ext cx="5594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0" dirty="0">
                <a:latin typeface="Times New Roman"/>
                <a:cs typeface="Times New Roman"/>
              </a:rPr>
              <a:t>учетом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4894" y="5200459"/>
            <a:ext cx="5799455" cy="186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160" indent="448309" algn="just">
              <a:lnSpc>
                <a:spcPct val="142900"/>
              </a:lnSpc>
              <a:spcBef>
                <a:spcPts val="95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Просветить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образовательного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spc="-10" dirty="0">
                <a:latin typeface="Times New Roman"/>
                <a:cs typeface="Times New Roman"/>
              </a:rPr>
              <a:t>профилактике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буллинга,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учитывая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индивидуально-</a:t>
            </a:r>
            <a:r>
              <a:rPr sz="1400" dirty="0">
                <a:latin typeface="Times New Roman"/>
                <a:cs typeface="Times New Roman"/>
              </a:rPr>
              <a:t>личностные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особенности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Снизить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возникновения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начальных </a:t>
            </a:r>
            <a:r>
              <a:rPr sz="1400" dirty="0">
                <a:latin typeface="Times New Roman"/>
                <a:cs typeface="Times New Roman"/>
              </a:rPr>
              <a:t>классах</a:t>
            </a:r>
            <a:r>
              <a:rPr sz="1400" spc="4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проведение</a:t>
            </a:r>
            <a:r>
              <a:rPr sz="1400" spc="3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информационных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профилактических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мероприятий.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51676" y="7127938"/>
            <a:ext cx="10064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728980" algn="l"/>
              </a:tabLst>
            </a:pPr>
            <a:r>
              <a:rPr sz="1400" spc="-10" dirty="0">
                <a:latin typeface="Times New Roman"/>
                <a:cs typeface="Times New Roman"/>
              </a:rPr>
              <a:t>классе)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для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4894" y="7040435"/>
            <a:ext cx="4799965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54305" indent="448309">
              <a:lnSpc>
                <a:spcPct val="143000"/>
              </a:lnSpc>
              <a:spcBef>
                <a:spcPts val="95"/>
              </a:spcBef>
              <a:tabLst>
                <a:tab pos="908685" algn="l"/>
                <a:tab pos="1679575" algn="l"/>
                <a:tab pos="3012440" algn="l"/>
                <a:tab pos="3608070" algn="l"/>
                <a:tab pos="3855720" algn="l"/>
                <a:tab pos="4493895" algn="l"/>
              </a:tabLst>
            </a:pPr>
            <a:r>
              <a:rPr sz="1400" spc="-25" dirty="0">
                <a:latin typeface="Times New Roman"/>
                <a:cs typeface="Times New Roman"/>
              </a:rPr>
              <a:t>3.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Создать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благоприятную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среду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школе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(в </a:t>
            </a:r>
            <a:r>
              <a:rPr sz="1400" dirty="0">
                <a:latin typeface="Times New Roman"/>
                <a:cs typeface="Times New Roman"/>
              </a:rPr>
              <a:t>комфортного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пребывания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b="1" dirty="0">
                <a:latin typeface="Times New Roman"/>
                <a:cs typeface="Times New Roman"/>
              </a:rPr>
              <a:t>Принципы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реализации</a:t>
            </a:r>
            <a:r>
              <a:rPr sz="1400" b="1" spc="-1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методических</a:t>
            </a:r>
            <a:r>
              <a:rPr sz="1400" b="1" spc="-1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рекомендаций: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4894" y="7946453"/>
            <a:ext cx="4846320" cy="65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8309">
              <a:lnSpc>
                <a:spcPct val="147300"/>
              </a:lnSpc>
              <a:spcBef>
                <a:spcPts val="95"/>
              </a:spcBef>
              <a:tabLst>
                <a:tab pos="908685" algn="l"/>
                <a:tab pos="1946910" algn="l"/>
                <a:tab pos="2930525" algn="l"/>
                <a:tab pos="3845560" algn="l"/>
              </a:tabLst>
            </a:pPr>
            <a:r>
              <a:rPr sz="1400" spc="-25" dirty="0">
                <a:latin typeface="Times New Roman"/>
                <a:cs typeface="Times New Roman"/>
              </a:rPr>
              <a:t>1.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Приоритет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интересов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младших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школьников,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7987" y="8043227"/>
            <a:ext cx="76390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64515" algn="l"/>
              </a:tabLst>
            </a:pPr>
            <a:r>
              <a:rPr sz="1400" spc="-20" dirty="0">
                <a:latin typeface="Times New Roman"/>
                <a:cs typeface="Times New Roman"/>
              </a:rPr>
              <a:t>учет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их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4894" y="8574976"/>
            <a:ext cx="5793105" cy="12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8309" algn="just">
              <a:lnSpc>
                <a:spcPct val="14300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2.</a:t>
            </a:r>
            <a:r>
              <a:rPr sz="1400" spc="4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Непрерывность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организации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профилактики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учетом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39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особенностей</a:t>
            </a:r>
            <a:r>
              <a:rPr sz="1400" spc="40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49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школьников, </a:t>
            </a:r>
            <a:r>
              <a:rPr sz="1400" dirty="0">
                <a:latin typeface="Times New Roman"/>
                <a:cs typeface="Times New Roman"/>
              </a:rPr>
              <a:t>доступность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учителя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начальных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классов,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психолога,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социального </a:t>
            </a:r>
            <a:r>
              <a:rPr sz="1400" dirty="0">
                <a:latin typeface="Times New Roman"/>
                <a:cs typeface="Times New Roman"/>
              </a:rPr>
              <a:t>педагога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учащегося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этапах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развития.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4894" y="596074"/>
            <a:ext cx="5798820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2860" indent="448309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Следите,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фокусировалось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долго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советах, </a:t>
            </a:r>
            <a:r>
              <a:rPr sz="1400" dirty="0">
                <a:latin typeface="Times New Roman"/>
                <a:cs typeface="Times New Roman"/>
              </a:rPr>
              <a:t>поощряйте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поиск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b="1" dirty="0">
                <a:latin typeface="Times New Roman"/>
                <a:cs typeface="Times New Roman"/>
              </a:rPr>
              <a:t>.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Информационный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блок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Какими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умениями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обладать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помощник?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Вот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считают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люди,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многие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занимающиеся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поддержкой</a:t>
            </a:r>
            <a:endParaRPr sz="1400">
              <a:latin typeface="Times New Roman"/>
              <a:cs typeface="Times New Roman"/>
            </a:endParaRPr>
          </a:p>
          <a:p>
            <a:pPr marL="12700" marR="20955" algn="just">
              <a:lnSpc>
                <a:spcPct val="143000"/>
              </a:lnSpc>
              <a:spcBef>
                <a:spcPts val="75"/>
              </a:spcBef>
            </a:pPr>
            <a:r>
              <a:rPr sz="1400" spc="-10" dirty="0">
                <a:latin typeface="Times New Roman"/>
                <a:cs typeface="Times New Roman"/>
              </a:rPr>
              <a:t>других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людей.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Чад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Вара,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организовавший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первый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телефон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заметил,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консультант на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выходит из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дружелюбного человека,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обладает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такими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качествами:</a:t>
            </a:r>
            <a:endParaRPr sz="1400">
              <a:latin typeface="Times New Roman"/>
              <a:cs typeface="Times New Roman"/>
            </a:endParaRPr>
          </a:p>
          <a:p>
            <a:pPr marL="565785" indent="-105410" algn="just">
              <a:lnSpc>
                <a:spcPct val="100000"/>
              </a:lnSpc>
              <a:spcBef>
                <a:spcPts val="720"/>
              </a:spcBef>
              <a:buChar char="•"/>
              <a:tabLst>
                <a:tab pos="566420" algn="l"/>
              </a:tabLst>
            </a:pPr>
            <a:r>
              <a:rPr sz="1400" dirty="0">
                <a:latin typeface="Times New Roman"/>
                <a:cs typeface="Times New Roman"/>
              </a:rPr>
              <a:t>не осуждает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друга;</a:t>
            </a:r>
            <a:endParaRPr sz="1400">
              <a:latin typeface="Times New Roman"/>
              <a:cs typeface="Times New Roman"/>
            </a:endParaRPr>
          </a:p>
          <a:p>
            <a:pPr marL="565785" indent="-105410" algn="just">
              <a:lnSpc>
                <a:spcPct val="100000"/>
              </a:lnSpc>
              <a:spcBef>
                <a:spcPts val="720"/>
              </a:spcBef>
              <a:buChar char="•"/>
              <a:tabLst>
                <a:tab pos="566420" algn="l"/>
              </a:tabLst>
            </a:pP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выслушивает,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советует;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>
              <a:lnSpc>
                <a:spcPct val="143000"/>
              </a:lnSpc>
              <a:spcBef>
                <a:spcPts val="75"/>
              </a:spcBef>
              <a:buChar char="•"/>
              <a:tabLst>
                <a:tab pos="670560" algn="l"/>
                <a:tab pos="671195" algn="l"/>
                <a:tab pos="1622425" algn="l"/>
                <a:tab pos="2021839" algn="l"/>
                <a:tab pos="2444115" algn="l"/>
                <a:tab pos="3681729" algn="l"/>
              </a:tabLst>
            </a:pPr>
            <a:r>
              <a:rPr sz="1400" spc="-10" dirty="0">
                <a:latin typeface="Times New Roman"/>
                <a:cs typeface="Times New Roman"/>
              </a:rPr>
              <a:t>допускает,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что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при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определённых</a:t>
            </a:r>
            <a:r>
              <a:rPr sz="1400" dirty="0">
                <a:latin typeface="Times New Roman"/>
                <a:cs typeface="Times New Roman"/>
              </a:rPr>
              <a:t>	обстоятельствах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подобная </a:t>
            </a:r>
            <a:r>
              <a:rPr sz="1400" dirty="0">
                <a:latin typeface="Times New Roman"/>
                <a:cs typeface="Times New Roman"/>
              </a:rPr>
              <a:t>ситуация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могла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случиться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ним;</a:t>
            </a:r>
            <a:endParaRPr sz="1400">
              <a:latin typeface="Times New Roman"/>
              <a:cs typeface="Times New Roman"/>
            </a:endParaRPr>
          </a:p>
          <a:p>
            <a:pPr marL="565785" indent="-105410">
              <a:lnSpc>
                <a:spcPct val="100000"/>
              </a:lnSpc>
              <a:spcBef>
                <a:spcPts val="725"/>
              </a:spcBef>
              <a:buChar char="•"/>
              <a:tabLst>
                <a:tab pos="566420" algn="l"/>
              </a:tabLst>
            </a:pPr>
            <a:r>
              <a:rPr sz="1400" spc="-10" dirty="0">
                <a:latin typeface="Times New Roman"/>
                <a:cs typeface="Times New Roman"/>
              </a:rPr>
              <a:t>терпелив;</a:t>
            </a:r>
            <a:endParaRPr sz="1400">
              <a:latin typeface="Times New Roman"/>
              <a:cs typeface="Times New Roman"/>
            </a:endParaRPr>
          </a:p>
          <a:p>
            <a:pPr marL="565785" indent="-105410">
              <a:lnSpc>
                <a:spcPct val="100000"/>
              </a:lnSpc>
              <a:spcBef>
                <a:spcPts val="720"/>
              </a:spcBef>
              <a:buChar char="•"/>
              <a:tabLst>
                <a:tab pos="566420" algn="l"/>
              </a:tabLst>
            </a:pPr>
            <a:r>
              <a:rPr sz="1400" dirty="0">
                <a:latin typeface="Times New Roman"/>
                <a:cs typeface="Times New Roman"/>
              </a:rPr>
              <a:t>заинтересован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человеке;</a:t>
            </a:r>
            <a:endParaRPr sz="1400">
              <a:latin typeface="Times New Roman"/>
              <a:cs typeface="Times New Roman"/>
            </a:endParaRPr>
          </a:p>
          <a:p>
            <a:pPr marL="565785" indent="-105410">
              <a:lnSpc>
                <a:spcPct val="100000"/>
              </a:lnSpc>
              <a:spcBef>
                <a:spcPts val="725"/>
              </a:spcBef>
              <a:buChar char="•"/>
              <a:tabLst>
                <a:tab pos="566420" algn="l"/>
              </a:tabLst>
            </a:pPr>
            <a:r>
              <a:rPr sz="1400" dirty="0">
                <a:latin typeface="Times New Roman"/>
                <a:cs typeface="Times New Roman"/>
              </a:rPr>
              <a:t>разговаривает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всякой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снисходительности,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равных.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Согласитесь,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набор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качеств.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умеют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так </a:t>
            </a:r>
            <a:r>
              <a:rPr sz="1400" dirty="0">
                <a:latin typeface="Times New Roman"/>
                <a:cs typeface="Times New Roman"/>
              </a:rPr>
              <a:t>поддерживать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выслушивать.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тоже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ещё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учатся,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вы.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вины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друзей.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некоторых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случаях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трудно </a:t>
            </a:r>
            <a:r>
              <a:rPr sz="1400" dirty="0">
                <a:latin typeface="Times New Roman"/>
                <a:cs typeface="Times New Roman"/>
              </a:rPr>
              <a:t>придумать,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помочь.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вскоре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организовывать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b="1" dirty="0">
                <a:latin typeface="Times New Roman"/>
                <a:cs typeface="Times New Roman"/>
              </a:rPr>
              <a:t>.</a:t>
            </a:r>
            <a:r>
              <a:rPr sz="1400" b="1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Информационный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блок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«Как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устроен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доверия?» </a:t>
            </a:r>
            <a:r>
              <a:rPr sz="1400" dirty="0">
                <a:latin typeface="Times New Roman"/>
                <a:cs typeface="Times New Roman"/>
              </a:rPr>
              <a:t>(использование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презентации)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телефонах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работают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обученные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специалисты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психологи.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некоторых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телефонах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работать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прошедшие </a:t>
            </a:r>
            <a:r>
              <a:rPr sz="1400" dirty="0">
                <a:latin typeface="Times New Roman"/>
                <a:cs typeface="Times New Roman"/>
              </a:rPr>
              <a:t>специальное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подростки.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Туда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звонят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проще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0"/>
              </a:spcBef>
            </a:pPr>
            <a:r>
              <a:rPr sz="1400" dirty="0">
                <a:latin typeface="Times New Roman"/>
                <a:cs typeface="Times New Roman"/>
              </a:rPr>
              <a:t>поговорить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наболевшем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сверстником,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взрослым.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Телефон</a:t>
            </a:r>
            <a:r>
              <a:rPr sz="1400" dirty="0">
                <a:latin typeface="Times New Roman"/>
                <a:cs typeface="Times New Roman"/>
              </a:rPr>
              <a:t> доверия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даёт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человеку,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переживающему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какие-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трудности,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получить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поддержку,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понятым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принятым, </a:t>
            </a:r>
            <a:r>
              <a:rPr sz="1400" dirty="0">
                <a:latin typeface="Times New Roman"/>
                <a:cs typeface="Times New Roman"/>
              </a:rPr>
              <a:t>разобраться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сложной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спокойной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обстановке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решиться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конкретные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шаги.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0725" cy="8976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4765" indent="448309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открыт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важен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возраст, </a:t>
            </a:r>
            <a:r>
              <a:rPr sz="1400" dirty="0">
                <a:latin typeface="Times New Roman"/>
                <a:cs typeface="Times New Roman"/>
              </a:rPr>
              <a:t>национальность,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состояние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здоровья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звонящего.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имеет </a:t>
            </a:r>
            <a:r>
              <a:rPr sz="1400" dirty="0">
                <a:latin typeface="Times New Roman"/>
                <a:cs typeface="Times New Roman"/>
              </a:rPr>
              <a:t>право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 принятым,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выслушанным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получить </a:t>
            </a:r>
            <a:r>
              <a:rPr sz="1400" spc="-10" dirty="0">
                <a:latin typeface="Times New Roman"/>
                <a:cs typeface="Times New Roman"/>
              </a:rPr>
              <a:t>помощь.</a:t>
            </a:r>
            <a:endParaRPr sz="1400">
              <a:latin typeface="Times New Roman"/>
              <a:cs typeface="Times New Roman"/>
            </a:endParaRPr>
          </a:p>
          <a:p>
            <a:pPr marL="12700" marR="11430" indent="495934" algn="just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Человек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поделиться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консультантом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любой </a:t>
            </a:r>
            <a:r>
              <a:rPr sz="1400" dirty="0">
                <a:latin typeface="Times New Roman"/>
                <a:cs typeface="Times New Roman"/>
              </a:rPr>
              <a:t>беспокоящей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проблемой.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Помощь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анонимна.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хотят, </a:t>
            </a:r>
            <a:r>
              <a:rPr sz="1400" dirty="0">
                <a:latin typeface="Times New Roman"/>
                <a:cs typeface="Times New Roman"/>
              </a:rPr>
              <a:t>позвонивший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консультант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сообщать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фамилии,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адреса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другие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данные.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назвать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своё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вымышленное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имя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 </a:t>
            </a:r>
            <a:r>
              <a:rPr sz="1400" dirty="0">
                <a:latin typeface="Times New Roman"/>
                <a:cs typeface="Times New Roman"/>
              </a:rPr>
              <a:t>удобства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общения.</a:t>
            </a:r>
            <a:endParaRPr sz="1400">
              <a:latin typeface="Times New Roman"/>
              <a:cs typeface="Times New Roman"/>
            </a:endParaRPr>
          </a:p>
          <a:p>
            <a:pPr marL="12700" marR="16510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Обращаясь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доверия,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4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получить интересующую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информацию.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работает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своём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определённом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режиме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круглосуточно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расписанию.</a:t>
            </a:r>
            <a:endParaRPr sz="1400">
              <a:latin typeface="Times New Roman"/>
              <a:cs typeface="Times New Roman"/>
            </a:endParaRPr>
          </a:p>
          <a:p>
            <a:pPr marL="12700" marR="1905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7.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обсуждения: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какими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вопросами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обратиться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доверия?»</a:t>
            </a:r>
            <a:endParaRPr sz="1400">
              <a:latin typeface="Times New Roman"/>
              <a:cs typeface="Times New Roman"/>
            </a:endParaRPr>
          </a:p>
          <a:p>
            <a:pPr marL="12700" marR="1841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spc="-50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оз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55" dirty="0">
                <a:latin typeface="Times New Roman"/>
                <a:cs typeface="Times New Roman"/>
              </a:rPr>
              <a:t>р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«Тр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-85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?</a:t>
            </a:r>
            <a:r>
              <a:rPr sz="1400" spc="10" dirty="0">
                <a:latin typeface="Times New Roman"/>
                <a:cs typeface="Times New Roman"/>
              </a:rPr>
              <a:t>»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Задание: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разработать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список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вопросов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возможных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трудных </a:t>
            </a:r>
            <a:r>
              <a:rPr sz="1400" dirty="0">
                <a:latin typeface="Times New Roman"/>
                <a:cs typeface="Times New Roman"/>
              </a:rPr>
              <a:t>ситуаций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подростков,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было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обсудить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консультантом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телефоном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доверия.</a:t>
            </a:r>
            <a:endParaRPr sz="1400">
              <a:latin typeface="Times New Roman"/>
              <a:cs typeface="Times New Roman"/>
            </a:endParaRPr>
          </a:p>
          <a:p>
            <a:pPr marL="12700" marR="21590" indent="448309" algn="just">
              <a:lnSpc>
                <a:spcPts val="2400"/>
              </a:lnSpc>
              <a:spcBef>
                <a:spcPts val="85"/>
              </a:spcBef>
            </a:pPr>
            <a:r>
              <a:rPr sz="1400" spc="-20" dirty="0">
                <a:latin typeface="Times New Roman"/>
                <a:cs typeface="Times New Roman"/>
              </a:rPr>
              <a:t>Правила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мозгового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штурма: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чужие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версии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критиковать,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записывать </a:t>
            </a:r>
            <a:r>
              <a:rPr sz="1400" dirty="0">
                <a:latin typeface="Times New Roman"/>
                <a:cs typeface="Times New Roman"/>
              </a:rPr>
              <a:t>всё,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прозвучало,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кажутся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нелепыми.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25"/>
              </a:spcBef>
            </a:pPr>
            <a:r>
              <a:rPr sz="1400" dirty="0">
                <a:latin typeface="Times New Roman"/>
                <a:cs typeface="Times New Roman"/>
              </a:rPr>
              <a:t>Учащиеся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предлагают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версии,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фиксирует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доске</a:t>
            </a:r>
            <a:endParaRPr sz="1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45100"/>
              </a:lnSpc>
              <a:spcBef>
                <a:spcPts val="115"/>
              </a:spcBef>
            </a:pPr>
            <a:r>
              <a:rPr sz="1400" dirty="0">
                <a:latin typeface="Times New Roman"/>
                <a:cs typeface="Times New Roman"/>
              </a:rPr>
              <a:t>(можно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предварительно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учащихся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группы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человек).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Если </a:t>
            </a:r>
            <a:r>
              <a:rPr sz="1400" dirty="0">
                <a:latin typeface="Times New Roman"/>
                <a:cs typeface="Times New Roman"/>
              </a:rPr>
              <a:t>поначалу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идёт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трудно,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предложив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свои </a:t>
            </a:r>
            <a:r>
              <a:rPr sz="1400" dirty="0">
                <a:latin typeface="Times New Roman"/>
                <a:cs typeface="Times New Roman"/>
              </a:rPr>
              <a:t>варианты.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Например:</a:t>
            </a:r>
            <a:endParaRPr sz="1400">
              <a:latin typeface="Times New Roman"/>
              <a:cs typeface="Times New Roman"/>
            </a:endParaRPr>
          </a:p>
          <a:p>
            <a:pPr marL="594360" indent="-133985" algn="just">
              <a:lnSpc>
                <a:spcPct val="100000"/>
              </a:lnSpc>
              <a:spcBef>
                <a:spcPts val="869"/>
              </a:spcBef>
              <a:buFont typeface="Calibri"/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вызвать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симпатию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тебе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нравится?</a:t>
            </a:r>
            <a:endParaRPr sz="1400">
              <a:latin typeface="Times New Roman"/>
              <a:cs typeface="Times New Roman"/>
            </a:endParaRPr>
          </a:p>
          <a:p>
            <a:pPr marL="461009" marR="654050" algn="just">
              <a:lnSpc>
                <a:spcPct val="143000"/>
              </a:lnSpc>
              <a:spcBef>
                <a:spcPts val="150"/>
              </a:spcBef>
              <a:buFont typeface="Calibri"/>
              <a:buChar char="–"/>
              <a:tabLst>
                <a:tab pos="594995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разрешают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кем-</a:t>
            </a:r>
            <a:r>
              <a:rPr sz="1400" spc="-25" dirty="0">
                <a:latin typeface="Times New Roman"/>
                <a:cs typeface="Times New Roman"/>
              </a:rPr>
              <a:t>то?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Обсуждение</a:t>
            </a:r>
            <a:r>
              <a:rPr sz="1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итогов мозгового</a:t>
            </a:r>
            <a:r>
              <a:rPr sz="1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штурма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915" cy="83096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8309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звонить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так,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spc="-10" dirty="0">
                <a:latin typeface="Times New Roman"/>
                <a:cs typeface="Times New Roman"/>
              </a:rPr>
              <a:t>ради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шутки?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Почему?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Подвести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тому,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баловаться,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звоня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сможет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дозвониться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человек, </a:t>
            </a:r>
            <a:r>
              <a:rPr sz="1400" dirty="0">
                <a:latin typeface="Times New Roman"/>
                <a:cs typeface="Times New Roman"/>
              </a:rPr>
              <a:t>которому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действительно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помощь.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Хорошо,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семье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взаимопонимание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поделиться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43000"/>
              </a:lnSpc>
              <a:spcBef>
                <a:spcPts val="75"/>
              </a:spcBef>
            </a:pP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30" dirty="0">
                <a:latin typeface="Times New Roman"/>
                <a:cs typeface="Times New Roman"/>
              </a:rPr>
              <a:t>бы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ции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с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5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30" dirty="0">
                <a:latin typeface="Times New Roman"/>
                <a:cs typeface="Times New Roman"/>
              </a:rPr>
              <a:t>дь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позвонить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телефону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рассказать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своих переживаниях,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чувствах,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проблемах.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плохо,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поддержка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звоните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телефону </a:t>
            </a:r>
            <a:r>
              <a:rPr sz="1400" dirty="0">
                <a:latin typeface="Times New Roman"/>
                <a:cs typeface="Times New Roman"/>
              </a:rPr>
              <a:t>доверия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8-800-</a:t>
            </a:r>
            <a:r>
              <a:rPr sz="1400" b="1" spc="-10" dirty="0">
                <a:latin typeface="Times New Roman"/>
                <a:cs typeface="Times New Roman"/>
              </a:rPr>
              <a:t>2000-</a:t>
            </a:r>
            <a:r>
              <a:rPr sz="1400" b="1" dirty="0">
                <a:latin typeface="Times New Roman"/>
                <a:cs typeface="Times New Roman"/>
              </a:rPr>
              <a:t>122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круглосуточно,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бесплатно,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анонимно.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Хотелось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закончить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такими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словами:</a:t>
            </a:r>
            <a:endParaRPr sz="1400">
              <a:latin typeface="Times New Roman"/>
              <a:cs typeface="Times New Roman"/>
            </a:endParaRPr>
          </a:p>
          <a:p>
            <a:pPr marL="461009" marR="2588895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тускло,</a:t>
            </a:r>
            <a:r>
              <a:rPr sz="1400" spc="-10" dirty="0">
                <a:latin typeface="Times New Roman"/>
                <a:cs typeface="Times New Roman"/>
              </a:rPr>
              <a:t> уныло,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постыло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вокруг. </a:t>
            </a:r>
            <a:r>
              <a:rPr sz="1400" dirty="0">
                <a:latin typeface="Times New Roman"/>
                <a:cs typeface="Times New Roman"/>
              </a:rPr>
              <a:t>Грустны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профиль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фас.</a:t>
            </a:r>
            <a:endParaRPr sz="1400">
              <a:latin typeface="Times New Roman"/>
              <a:cs typeface="Times New Roman"/>
            </a:endParaRPr>
          </a:p>
          <a:p>
            <a:pPr marL="461009" marR="2328545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Номер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знакомый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набираю.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вдруг… </a:t>
            </a: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родное: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слушаю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Вас…» </a:t>
            </a:r>
            <a:r>
              <a:rPr sz="1400" dirty="0">
                <a:latin typeface="Times New Roman"/>
                <a:cs typeface="Times New Roman"/>
              </a:rPr>
              <a:t>Среди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житейских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метелей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вьюг</a:t>
            </a:r>
            <a:endParaRPr sz="1400">
              <a:latin typeface="Times New Roman"/>
              <a:cs typeface="Times New Roman"/>
            </a:endParaRPr>
          </a:p>
          <a:p>
            <a:pPr marL="461009" marR="2957195">
              <a:lnSpc>
                <a:spcPts val="24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Нервов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моих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истощился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запас.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набираю.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вдруг…</a:t>
            </a:r>
            <a:endParaRPr sz="1400">
              <a:latin typeface="Times New Roman"/>
              <a:cs typeface="Times New Roman"/>
            </a:endParaRPr>
          </a:p>
          <a:p>
            <a:pPr marL="461009" marR="2599690">
              <a:lnSpc>
                <a:spcPts val="24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знакомое: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слушаю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Вас…»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Подведение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итогов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25"/>
              </a:spcBef>
            </a:pP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просит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участника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рассказать,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</a:t>
            </a:r>
            <a:endParaRPr sz="1400">
              <a:latin typeface="Times New Roman"/>
              <a:cs typeface="Times New Roman"/>
            </a:endParaRPr>
          </a:p>
          <a:p>
            <a:pPr marL="12700" marR="15875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испытывал,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понравилось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понравилось,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нового узнал.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83323"/>
            <a:ext cx="5796915" cy="35413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51510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latin typeface="Times New Roman"/>
                <a:cs typeface="Times New Roman"/>
              </a:rPr>
              <a:t>КВЕСТ-</a:t>
            </a:r>
            <a:r>
              <a:rPr sz="1400" b="1" spc="-10" dirty="0">
                <a:latin typeface="Times New Roman"/>
                <a:cs typeface="Times New Roman"/>
              </a:rPr>
              <a:t>ИГРА</a:t>
            </a:r>
            <a:r>
              <a:rPr sz="1400" b="1" spc="-1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«ТЫ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МОЙ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ДРУГ,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Я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ТВОЙ</a:t>
            </a:r>
            <a:r>
              <a:rPr sz="1400" b="1" spc="-6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ДРУГ!»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43000"/>
              </a:lnSpc>
              <a:spcBef>
                <a:spcPts val="225"/>
              </a:spcBef>
              <a:buFont typeface="Calibri"/>
              <a:buChar char="–"/>
              <a:tabLst>
                <a:tab pos="137160" algn="l"/>
              </a:tabLst>
            </a:pPr>
            <a:r>
              <a:rPr sz="1400" dirty="0">
                <a:latin typeface="Times New Roman"/>
                <a:cs typeface="Times New Roman"/>
              </a:rPr>
              <a:t>Сформировать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усилить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общий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командный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дух,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путем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сплочения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 воспитанников.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869"/>
              </a:spcBef>
              <a:buFont typeface="Calibri"/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Развить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ответственность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решении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общих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задач.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42900"/>
              </a:lnSpc>
              <a:spcBef>
                <a:spcPts val="150"/>
              </a:spcBef>
              <a:buFont typeface="Calibri"/>
              <a:buChar char="–"/>
              <a:tabLst>
                <a:tab pos="203835" algn="l"/>
              </a:tabLst>
            </a:pPr>
            <a:r>
              <a:rPr sz="1400" dirty="0">
                <a:latin typeface="Times New Roman"/>
                <a:cs typeface="Times New Roman"/>
              </a:rPr>
              <a:t>Создать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атмосферу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эмоционального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физического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удовольствия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от </a:t>
            </a:r>
            <a:r>
              <a:rPr sz="1400" dirty="0">
                <a:latin typeface="Times New Roman"/>
                <a:cs typeface="Times New Roman"/>
              </a:rPr>
              <a:t>результатов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тренинга.</a:t>
            </a:r>
            <a:endParaRPr sz="1400">
              <a:latin typeface="Times New Roman"/>
              <a:cs typeface="Times New Roman"/>
            </a:endParaRPr>
          </a:p>
          <a:p>
            <a:pPr marL="118110" marR="2352675" indent="-118110">
              <a:lnSpc>
                <a:spcPct val="143000"/>
              </a:lnSpc>
              <a:spcBef>
                <a:spcPts val="75"/>
              </a:spcBef>
              <a:buChar char="-"/>
              <a:tabLst>
                <a:tab pos="118110" algn="l"/>
              </a:tabLst>
            </a:pPr>
            <a:r>
              <a:rPr sz="1400" dirty="0">
                <a:latin typeface="Times New Roman"/>
                <a:cs typeface="Times New Roman"/>
              </a:rPr>
              <a:t>Сформировать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осознание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командного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духа.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научатся:</a:t>
            </a:r>
            <a:endParaRPr sz="1400">
              <a:latin typeface="Times New Roman"/>
              <a:cs typeface="Times New Roman"/>
            </a:endParaRPr>
          </a:p>
          <a:p>
            <a:pPr marL="12700" marR="18415" lvl="1" indent="448309">
              <a:lnSpc>
                <a:spcPct val="143000"/>
              </a:lnSpc>
              <a:buSzPct val="67857"/>
              <a:buFont typeface="Symbol"/>
              <a:buChar char="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сотрудничеству,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навыкам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совместных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действий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достижения </a:t>
            </a:r>
            <a:r>
              <a:rPr sz="1400" dirty="0">
                <a:latin typeface="Times New Roman"/>
                <a:cs typeface="Times New Roman"/>
              </a:rPr>
              <a:t>общей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цели;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5905" y="4658995"/>
            <a:ext cx="571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3205" y="4189920"/>
            <a:ext cx="5340350" cy="65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0375" marR="5080" indent="-448309">
              <a:lnSpc>
                <a:spcPct val="147400"/>
              </a:lnSpc>
              <a:spcBef>
                <a:spcPts val="95"/>
              </a:spcBef>
              <a:buSzPct val="67857"/>
              <a:buFont typeface="Symbol"/>
              <a:buChar char=""/>
              <a:tabLst>
                <a:tab pos="460375" algn="l"/>
                <a:tab pos="461009" algn="l"/>
                <a:tab pos="2652395" algn="l"/>
                <a:tab pos="3794760" algn="l"/>
                <a:tab pos="4537075" algn="l"/>
              </a:tabLst>
            </a:pPr>
            <a:r>
              <a:rPr sz="1400" dirty="0">
                <a:latin typeface="Times New Roman"/>
                <a:cs typeface="Times New Roman"/>
              </a:rPr>
              <a:t>дружеским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взаимоотношениям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внутри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коллектива;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объективной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самооценке,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правильному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анализу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поступков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7594" y="4906581"/>
            <a:ext cx="58356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-10" dirty="0">
                <a:latin typeface="Times New Roman"/>
                <a:cs typeface="Times New Roman"/>
              </a:rPr>
              <a:t>других;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3205" y="5574029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3205" y="5879084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13205" y="6193790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13205" y="6498844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5905" y="5123751"/>
            <a:ext cx="5093335" cy="156083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47675" indent="-447675">
              <a:lnSpc>
                <a:spcPct val="100000"/>
              </a:lnSpc>
              <a:spcBef>
                <a:spcPts val="815"/>
              </a:spcBef>
              <a:buSzPct val="67857"/>
              <a:buFont typeface="Symbol"/>
              <a:buChar char=""/>
              <a:tabLst>
                <a:tab pos="447675" algn="l"/>
                <a:tab pos="448309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самоконтролю;</a:t>
            </a:r>
            <a:endParaRPr sz="1400">
              <a:latin typeface="Times New Roman"/>
              <a:cs typeface="Times New Roman"/>
            </a:endParaRPr>
          </a:p>
          <a:p>
            <a:pPr marL="447675" marR="1673225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планированию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поведения; </a:t>
            </a:r>
            <a:r>
              <a:rPr sz="1400" dirty="0">
                <a:latin typeface="Times New Roman"/>
                <a:cs typeface="Times New Roman"/>
              </a:rPr>
              <a:t>терпимости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окружающих;</a:t>
            </a:r>
            <a:endParaRPr sz="1400">
              <a:latin typeface="Times New Roman"/>
              <a:cs typeface="Times New Roman"/>
            </a:endParaRPr>
          </a:p>
          <a:p>
            <a:pPr marL="447675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взаимопониманию,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поддержке;</a:t>
            </a:r>
            <a:endParaRPr sz="1400">
              <a:latin typeface="Times New Roman"/>
              <a:cs typeface="Times New Roman"/>
            </a:endParaRPr>
          </a:p>
          <a:p>
            <a:pPr marL="447675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внимательности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эмоциональному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состоянию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4894" y="6658927"/>
            <a:ext cx="5798820" cy="24758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448309" algn="just">
              <a:lnSpc>
                <a:spcPct val="143600"/>
              </a:lnSpc>
              <a:spcBef>
                <a:spcPts val="85"/>
              </a:spcBef>
            </a:pPr>
            <a:r>
              <a:rPr sz="1400" i="1" dirty="0">
                <a:latin typeface="Times New Roman"/>
                <a:cs typeface="Times New Roman"/>
              </a:rPr>
              <a:t>Оборудование:</a:t>
            </a:r>
            <a:r>
              <a:rPr sz="1400" i="1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записи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музыкального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сопровождения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заданий </a:t>
            </a:r>
            <a:r>
              <a:rPr sz="1400" dirty="0">
                <a:latin typeface="Times New Roman"/>
                <a:cs typeface="Times New Roman"/>
              </a:rPr>
              <a:t>(веселые,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лирические),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маршрутные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количеству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веревка </a:t>
            </a:r>
            <a:r>
              <a:rPr sz="1400" dirty="0">
                <a:latin typeface="Times New Roman"/>
                <a:cs typeface="Times New Roman"/>
              </a:rPr>
              <a:t>(лента),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таблички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буквами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(цифрами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рисунками)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количеству участников,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силуэты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буквами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оборотной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стороне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(М,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Ы,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К, О,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М, </a:t>
            </a:r>
            <a:r>
              <a:rPr sz="1400" dirty="0">
                <a:latin typeface="Times New Roman"/>
                <a:cs typeface="Times New Roman"/>
              </a:rPr>
              <a:t>А,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А),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повязки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конверт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улья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для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где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лежат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листы шестиугольной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количеству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участников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команды,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наборы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цветных </a:t>
            </a:r>
            <a:r>
              <a:rPr sz="1400" dirty="0">
                <a:latin typeface="Times New Roman"/>
                <a:cs typeface="Times New Roman"/>
              </a:rPr>
              <a:t>карандашей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участника,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большой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(из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листа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ватмана) шестиугольник.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900621"/>
            <a:ext cx="5793105" cy="861568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1009" algn="just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Организационный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момент: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Участникам </a:t>
            </a:r>
            <a:r>
              <a:rPr sz="1400" dirty="0">
                <a:latin typeface="Times New Roman"/>
                <a:cs typeface="Times New Roman"/>
              </a:rPr>
              <a:t>объявляются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правила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группе:</a:t>
            </a:r>
            <a:endParaRPr sz="1400">
              <a:latin typeface="Times New Roman"/>
              <a:cs typeface="Times New Roman"/>
            </a:endParaRPr>
          </a:p>
          <a:p>
            <a:pPr marL="193040" indent="-180975" algn="just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19367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Выберите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состав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неоднороден,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лидер.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Лидер</a:t>
            </a:r>
            <a:endParaRPr sz="1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сможет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распределить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задания,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помочь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групповой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работе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сосредоточиться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главном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довести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конца.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лидера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состоит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чтобы </a:t>
            </a:r>
            <a:r>
              <a:rPr sz="1400" dirty="0">
                <a:latin typeface="Times New Roman"/>
                <a:cs typeface="Times New Roman"/>
              </a:rPr>
              <a:t>предоставить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членам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участвовать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работе, </a:t>
            </a:r>
            <a:r>
              <a:rPr sz="1400" dirty="0">
                <a:latin typeface="Times New Roman"/>
                <a:cs typeface="Times New Roman"/>
              </a:rPr>
              <a:t>высказывать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идеи.</a:t>
            </a:r>
            <a:endParaRPr sz="1400">
              <a:latin typeface="Times New Roman"/>
              <a:cs typeface="Times New Roman"/>
            </a:endParaRPr>
          </a:p>
          <a:p>
            <a:pPr marL="12700" marR="20955" algn="just">
              <a:lnSpc>
                <a:spcPts val="2480"/>
              </a:lnSpc>
              <a:spcBef>
                <a:spcPts val="140"/>
              </a:spcBef>
              <a:buAutoNum type="arabicPeriod" startAt="2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Обсудите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достижения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целей,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распределите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 </a:t>
            </a:r>
            <a:r>
              <a:rPr sz="1400" dirty="0">
                <a:latin typeface="Times New Roman"/>
                <a:cs typeface="Times New Roman"/>
              </a:rPr>
              <a:t>членов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группы.</a:t>
            </a:r>
            <a:endParaRPr sz="1400">
              <a:latin typeface="Times New Roman"/>
              <a:cs typeface="Times New Roman"/>
            </a:endParaRPr>
          </a:p>
          <a:p>
            <a:pPr marL="212090" indent="-200025" algn="just">
              <a:lnSpc>
                <a:spcPct val="100000"/>
              </a:lnSpc>
              <a:spcBef>
                <a:spcPts val="500"/>
              </a:spcBef>
              <a:buAutoNum type="arabicPeriod" startAt="2"/>
              <a:tabLst>
                <a:tab pos="212725" algn="l"/>
              </a:tabLst>
            </a:pPr>
            <a:r>
              <a:rPr sz="1400" dirty="0">
                <a:latin typeface="Times New Roman"/>
                <a:cs typeface="Times New Roman"/>
              </a:rPr>
              <a:t>Убедитесь,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члены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понимают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задачи,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стоящие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перед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ними.</a:t>
            </a:r>
            <a:endParaRPr sz="1400">
              <a:latin typeface="Times New Roman"/>
              <a:cs typeface="Times New Roman"/>
            </a:endParaRPr>
          </a:p>
          <a:p>
            <a:pPr marL="193040" indent="-180975">
              <a:lnSpc>
                <a:spcPct val="100000"/>
              </a:lnSpc>
              <a:spcBef>
                <a:spcPts val="720"/>
              </a:spcBef>
              <a:buAutoNum type="arabicPeriod" startAt="4"/>
              <a:tabLst>
                <a:tab pos="193675" algn="l"/>
              </a:tabLst>
            </a:pPr>
            <a:r>
              <a:rPr sz="1400" dirty="0">
                <a:latin typeface="Times New Roman"/>
                <a:cs typeface="Times New Roman"/>
              </a:rPr>
              <a:t>Учитесь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находить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контакты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группе.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Общение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предполагает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взаимное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слушать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друга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ct val="143900"/>
              </a:lnSpc>
              <a:spcBef>
                <a:spcPts val="60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обсуждать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возникающие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уверенным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мыслях, </a:t>
            </a:r>
            <a:r>
              <a:rPr sz="1400" dirty="0">
                <a:latin typeface="Times New Roman"/>
                <a:cs typeface="Times New Roman"/>
              </a:rPr>
              <a:t>которыми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хочешь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поделиться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членами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обдумай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ты </a:t>
            </a:r>
            <a:r>
              <a:rPr sz="1400" spc="-10" dirty="0">
                <a:latin typeface="Times New Roman"/>
                <a:cs typeface="Times New Roman"/>
              </a:rPr>
              <a:t>хотел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сказать.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14" dirty="0">
                <a:latin typeface="Times New Roman"/>
                <a:cs typeface="Times New Roman"/>
              </a:rPr>
              <a:t>Не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перебивай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других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членов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Выражайся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ясно,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так,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твои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понятны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всем.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говорят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другие,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внимательно </a:t>
            </a:r>
            <a:r>
              <a:rPr sz="1400" dirty="0">
                <a:latin typeface="Times New Roman"/>
                <a:cs typeface="Times New Roman"/>
              </a:rPr>
              <a:t>слушай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говорят,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перебивай.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ходе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обсуждений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делай записи.</a:t>
            </a:r>
            <a:endParaRPr sz="1400">
              <a:latin typeface="Times New Roman"/>
              <a:cs typeface="Times New Roman"/>
            </a:endParaRPr>
          </a:p>
          <a:p>
            <a:pPr marL="193040" indent="-180975" algn="just">
              <a:lnSpc>
                <a:spcPct val="100000"/>
              </a:lnSpc>
              <a:spcBef>
                <a:spcPts val="720"/>
              </a:spcBef>
              <a:buAutoNum type="arabicPeriod" startAt="5"/>
              <a:tabLst>
                <a:tab pos="193675" algn="l"/>
              </a:tabLst>
            </a:pPr>
            <a:r>
              <a:rPr sz="1400" dirty="0">
                <a:latin typeface="Times New Roman"/>
                <a:cs typeface="Times New Roman"/>
              </a:rPr>
              <a:t>Стремитесь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достигнуть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компромисса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принятии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решений.</a:t>
            </a:r>
            <a:endParaRPr sz="1400">
              <a:latin typeface="Times New Roman"/>
              <a:cs typeface="Times New Roman"/>
            </a:endParaRPr>
          </a:p>
          <a:p>
            <a:pPr marL="12700" marR="14604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входят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имеющие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разные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взгляды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способы </a:t>
            </a:r>
            <a:r>
              <a:rPr sz="1400" dirty="0">
                <a:latin typeface="Times New Roman"/>
                <a:cs typeface="Times New Roman"/>
              </a:rPr>
              <a:t>достижения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целей.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достигнуть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единства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согласия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всех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процессе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работы?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достижения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согласия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компромисс.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Компромисс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достигнут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лишь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сторон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навстречу.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Таким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образом,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сможет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достигнуть единства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принятое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ею </a:t>
            </a:r>
            <a:r>
              <a:rPr sz="1400" dirty="0">
                <a:latin typeface="Times New Roman"/>
                <a:cs typeface="Times New Roman"/>
              </a:rPr>
              <a:t>решение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устраивать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далеко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членов.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5645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>
              <a:lnSpc>
                <a:spcPct val="142900"/>
              </a:lnSpc>
              <a:spcBef>
                <a:spcPts val="90"/>
              </a:spcBef>
              <a:buAutoNum type="arabicPeriod" startAt="6"/>
              <a:tabLst>
                <a:tab pos="250825" algn="l"/>
              </a:tabLst>
            </a:pP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версия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обсуждается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группе.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согласуется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общее решение.</a:t>
            </a:r>
            <a:endParaRPr sz="1400">
              <a:latin typeface="Times New Roman"/>
              <a:cs typeface="Times New Roman"/>
            </a:endParaRPr>
          </a:p>
          <a:p>
            <a:pPr marL="193040" indent="-180975">
              <a:lnSpc>
                <a:spcPct val="100000"/>
              </a:lnSpc>
              <a:spcBef>
                <a:spcPts val="725"/>
              </a:spcBef>
              <a:buAutoNum type="arabicPeriod" startAt="6"/>
              <a:tabLst>
                <a:tab pos="19367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Представитель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защищает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согласованное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классом.</a:t>
            </a:r>
            <a:endParaRPr sz="1400">
              <a:latin typeface="Times New Roman"/>
              <a:cs typeface="Times New Roman"/>
            </a:endParaRPr>
          </a:p>
          <a:p>
            <a:pPr marL="193040" indent="-180975">
              <a:lnSpc>
                <a:spcPct val="100000"/>
              </a:lnSpc>
              <a:spcBef>
                <a:spcPts val="720"/>
              </a:spcBef>
              <a:buAutoNum type="arabicPeriod" startAt="6"/>
              <a:tabLst>
                <a:tab pos="193675" algn="l"/>
              </a:tabLst>
            </a:pPr>
            <a:r>
              <a:rPr sz="1400" dirty="0">
                <a:latin typeface="Times New Roman"/>
                <a:cs typeface="Times New Roman"/>
              </a:rPr>
              <a:t>Лидер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следит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временем.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i="1" dirty="0">
                <a:latin typeface="Times New Roman"/>
                <a:cs typeface="Times New Roman"/>
              </a:rPr>
              <a:t>Обращение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ведущего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квеста: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500"/>
              </a:lnSpc>
              <a:spcBef>
                <a:spcPts val="65"/>
              </a:spcBef>
            </a:pP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м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оро</a:t>
            </a:r>
            <a:r>
              <a:rPr sz="1400" spc="-105" dirty="0">
                <a:latin typeface="Times New Roman"/>
                <a:cs typeface="Times New Roman"/>
              </a:rPr>
              <a:t>ш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1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т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ма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щ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ло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3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14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М</a:t>
            </a:r>
            <a:r>
              <a:rPr sz="1400" spc="10" dirty="0">
                <a:latin typeface="Times New Roman"/>
                <a:cs typeface="Times New Roman"/>
              </a:rPr>
              <a:t>ы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60" dirty="0">
                <a:latin typeface="Times New Roman"/>
                <a:cs typeface="Times New Roman"/>
              </a:rPr>
              <a:t>Ч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м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ЭТАП.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Провести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игры,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благодаря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быстрее </a:t>
            </a:r>
            <a:r>
              <a:rPr sz="1400" dirty="0">
                <a:latin typeface="Times New Roman"/>
                <a:cs typeface="Times New Roman"/>
              </a:rPr>
              <a:t>познакомятся,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ближе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узнают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друга.</a:t>
            </a:r>
            <a:endParaRPr sz="1400">
              <a:latin typeface="Times New Roman"/>
              <a:cs typeface="Times New Roman"/>
            </a:endParaRPr>
          </a:p>
          <a:p>
            <a:pPr marL="928369" lvl="1" indent="-229235" algn="just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Упражнение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«Здравствуйте»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(все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стоят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кругу).</a:t>
            </a:r>
            <a:endParaRPr sz="1400">
              <a:latin typeface="Times New Roman"/>
              <a:cs typeface="Times New Roman"/>
            </a:endParaRPr>
          </a:p>
          <a:p>
            <a:pPr marL="12700" marR="19685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активизировать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группы,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снятие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тактильного напряжения.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30"/>
              </a:spcBef>
            </a:pPr>
            <a:r>
              <a:rPr sz="1400" dirty="0">
                <a:latin typeface="Times New Roman"/>
                <a:cs typeface="Times New Roman"/>
              </a:rPr>
              <a:t>Рассчитывайтесь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две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команды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«белые»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«пушистые».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«Белые»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600"/>
              </a:lnSpc>
              <a:spcBef>
                <a:spcPts val="65"/>
              </a:spcBef>
            </a:pP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«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»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ний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л</a:t>
            </a:r>
            <a:r>
              <a:rPr sz="1400" spc="-5" dirty="0">
                <a:latin typeface="Times New Roman"/>
                <a:cs typeface="Times New Roman"/>
              </a:rPr>
              <a:t>иц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105" dirty="0">
                <a:latin typeface="Times New Roman"/>
                <a:cs typeface="Times New Roman"/>
              </a:rPr>
              <a:t>у</a:t>
            </a:r>
            <a:r>
              <a:rPr sz="1400" spc="10" dirty="0">
                <a:latin typeface="Times New Roman"/>
                <a:cs typeface="Times New Roman"/>
              </a:rPr>
              <a:t>г к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ущ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оз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!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шл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!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ул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пин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8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 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30" dirty="0">
                <a:latin typeface="Times New Roman"/>
                <a:cs typeface="Times New Roman"/>
              </a:rPr>
              <a:t>Об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5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2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ь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ру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жю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д</a:t>
            </a:r>
            <a:r>
              <a:rPr sz="1400" spc="-105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я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»</a:t>
            </a:r>
            <a:r>
              <a:rPr sz="1400" spc="-25" dirty="0">
                <a:latin typeface="Times New Roman"/>
                <a:cs typeface="Times New Roman"/>
              </a:rPr>
              <a:t>)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928369" lvl="1" indent="-229235" algn="just">
              <a:lnSpc>
                <a:spcPct val="100000"/>
              </a:lnSpc>
              <a:spcBef>
                <a:spcPts val="720"/>
              </a:spcBef>
              <a:buAutoNum type="arabicPeriod" startAt="2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«Слепой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паровоз»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4894" y="596074"/>
            <a:ext cx="5799455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5875" indent="448309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Цель: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воспитывать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взаимопонимание,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внимательное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отношение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состоянию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10" dirty="0">
                <a:latin typeface="Times New Roman"/>
                <a:cs typeface="Times New Roman"/>
              </a:rPr>
              <a:t> друга.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внутри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команды,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разбиваются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образуют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своеобразный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«поезд»,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держась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талию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впереди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стоящего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«вагончика».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Видит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путь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ребенок, изображающий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последний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вагон,</a:t>
            </a:r>
            <a:endParaRPr sz="1400">
              <a:latin typeface="Times New Roman"/>
              <a:cs typeface="Times New Roman"/>
            </a:endParaRPr>
          </a:p>
          <a:p>
            <a:pPr marL="12700" marR="12065">
              <a:lnSpc>
                <a:spcPct val="143000"/>
              </a:lnSpc>
              <a:spcBef>
                <a:spcPts val="75"/>
              </a:spcBef>
              <a:tabLst>
                <a:tab pos="269875" algn="l"/>
                <a:tab pos="1240790" algn="l"/>
                <a:tab pos="2087880" algn="l"/>
                <a:tab pos="3016250" algn="l"/>
                <a:tab pos="3625215" algn="l"/>
                <a:tab pos="4300855" algn="l"/>
                <a:tab pos="5505450" algn="l"/>
              </a:tabLst>
            </a:pPr>
            <a:r>
              <a:rPr sz="1400" spc="-5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остальных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завязаны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(закрыты)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глаза.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Задача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«паровозика»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под </a:t>
            </a:r>
            <a:r>
              <a:rPr sz="1400" dirty="0">
                <a:latin typeface="Times New Roman"/>
                <a:cs typeface="Times New Roman"/>
              </a:rPr>
              <a:t>руководством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зрячего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дойти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нужного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места,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сбившись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дороги.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«</a:t>
            </a:r>
            <a:r>
              <a:rPr sz="1400" b="1" spc="30" dirty="0">
                <a:latin typeface="Times New Roman"/>
                <a:cs typeface="Times New Roman"/>
              </a:rPr>
              <a:t>М</a:t>
            </a:r>
            <a:r>
              <a:rPr sz="1400" spc="3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12700" marR="19050" indent="448309">
              <a:lnSpc>
                <a:spcPct val="142900"/>
              </a:lnSpc>
              <a:spcBef>
                <a:spcPts val="5"/>
              </a:spcBef>
              <a:tabLst>
                <a:tab pos="689610" algn="l"/>
                <a:tab pos="1356995" algn="l"/>
                <a:tab pos="2147570" algn="l"/>
                <a:tab pos="2708910" algn="l"/>
                <a:tab pos="3622675" algn="l"/>
                <a:tab pos="4232275" algn="l"/>
                <a:tab pos="4470400" algn="l"/>
                <a:tab pos="4946015" algn="l"/>
              </a:tabLst>
            </a:pPr>
            <a:r>
              <a:rPr sz="1400" spc="-5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ЭТАП.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Научить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детей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оценивать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чужое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своё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поведение, </a:t>
            </a:r>
            <a:r>
              <a:rPr sz="1400" dirty="0">
                <a:latin typeface="Times New Roman"/>
                <a:cs typeface="Times New Roman"/>
              </a:rPr>
              <a:t>предвидеть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возможные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последствия.</a:t>
            </a:r>
            <a:endParaRPr sz="1400">
              <a:latin typeface="Times New Roman"/>
              <a:cs typeface="Times New Roman"/>
            </a:endParaRPr>
          </a:p>
          <a:p>
            <a:pPr marL="928369" indent="-229235">
              <a:lnSpc>
                <a:spcPct val="100000"/>
              </a:lnSpc>
              <a:spcBef>
                <a:spcPts val="795"/>
              </a:spcBef>
              <a:buAutoNum type="arabicPeriod" startAt="3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«Всем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построиться!»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самоконтролю,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планированию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поведения.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оро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85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45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8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м</a:t>
            </a:r>
            <a:r>
              <a:rPr sz="1400" spc="-25" dirty="0">
                <a:latin typeface="Times New Roman"/>
                <a:cs typeface="Times New Roman"/>
              </a:rPr>
              <a:t>-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spc="-2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у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иц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«</a:t>
            </a:r>
            <a:r>
              <a:rPr sz="1400" b="1" spc="35" dirty="0">
                <a:latin typeface="Times New Roman"/>
                <a:cs typeface="Times New Roman"/>
              </a:rPr>
              <a:t>Ы</a:t>
            </a:r>
            <a:r>
              <a:rPr sz="1400" spc="35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975994" indent="-276860" algn="just">
              <a:lnSpc>
                <a:spcPct val="100000"/>
              </a:lnSpc>
              <a:spcBef>
                <a:spcPts val="725"/>
              </a:spcBef>
              <a:buAutoNum type="arabicPeriod" startAt="4"/>
              <a:tabLst>
                <a:tab pos="975994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«Молекулы»</a:t>
            </a:r>
            <a:endParaRPr sz="1400">
              <a:latin typeface="Times New Roman"/>
              <a:cs typeface="Times New Roman"/>
            </a:endParaRPr>
          </a:p>
          <a:p>
            <a:pPr marL="12700" marR="2159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бояться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общения,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быстро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ориентироваться, </a:t>
            </a:r>
            <a:r>
              <a:rPr sz="1400" dirty="0">
                <a:latin typeface="Times New Roman"/>
                <a:cs typeface="Times New Roman"/>
              </a:rPr>
              <a:t>находить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единомышленников.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25"/>
              </a:spcBef>
            </a:pPr>
            <a:r>
              <a:rPr sz="1400" dirty="0">
                <a:latin typeface="Times New Roman"/>
                <a:cs typeface="Times New Roman"/>
              </a:rPr>
              <a:t>Необходима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небольшая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первичная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настройка.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Группу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просят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закрыть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глаза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представить,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маленький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атом,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атомы,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известно,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способны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соединяться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образовывать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молекулы,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которые </a:t>
            </a:r>
            <a:r>
              <a:rPr sz="1400" dirty="0">
                <a:latin typeface="Times New Roman"/>
                <a:cs typeface="Times New Roman"/>
              </a:rPr>
              <a:t>представляют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собой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устойчивые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соединения.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Далее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следуют </a:t>
            </a: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ведущего: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«Сейчас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откроете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глаза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начнете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беспорядочное </a:t>
            </a:r>
            <a:r>
              <a:rPr sz="1400" dirty="0">
                <a:latin typeface="Times New Roman"/>
                <a:cs typeface="Times New Roman"/>
              </a:rPr>
              <a:t>движение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пространстве.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моему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сигналу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(сигнал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оговаривается)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вы </a:t>
            </a:r>
            <a:r>
              <a:rPr sz="1400" dirty="0">
                <a:latin typeface="Times New Roman"/>
                <a:cs typeface="Times New Roman"/>
              </a:rPr>
              <a:t>объединитесь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молекулы,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атомов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назову.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Когда </a:t>
            </a:r>
            <a:r>
              <a:rPr sz="1400" dirty="0">
                <a:latin typeface="Times New Roman"/>
                <a:cs typeface="Times New Roman"/>
              </a:rPr>
              <a:t>будете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готовы,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откройте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глаза».</a:t>
            </a:r>
            <a:endParaRPr sz="1400">
              <a:latin typeface="Times New Roman"/>
              <a:cs typeface="Times New Roman"/>
            </a:endParaRPr>
          </a:p>
          <a:p>
            <a:pPr marL="12700" marR="1587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начинают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перемещение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пространстве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и, </a:t>
            </a:r>
            <a:r>
              <a:rPr sz="1400" dirty="0">
                <a:latin typeface="Times New Roman"/>
                <a:cs typeface="Times New Roman"/>
              </a:rPr>
              <a:t>услышав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сигнал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ведущего,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объединяются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молекулы.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Подвигавшись, </a:t>
            </a:r>
            <a:r>
              <a:rPr sz="1400" dirty="0">
                <a:latin typeface="Times New Roman"/>
                <a:cs typeface="Times New Roman"/>
              </a:rPr>
              <a:t>некоторое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цельным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соединением,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молекулы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вновь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распадаются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894" y="596074"/>
            <a:ext cx="5796280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4604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отдельные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атомы.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Затем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ведущий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снова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сигнал,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снова </a:t>
            </a:r>
            <a:r>
              <a:rPr sz="1400" dirty="0">
                <a:latin typeface="Times New Roman"/>
                <a:cs typeface="Times New Roman"/>
              </a:rPr>
              <a:t>объединяются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т.п.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беспорядочно двигаются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игровому </a:t>
            </a:r>
            <a:r>
              <a:rPr sz="1400" dirty="0">
                <a:latin typeface="Times New Roman"/>
                <a:cs typeface="Times New Roman"/>
              </a:rPr>
              <a:t>полю,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руководитель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1–2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минуты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называет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любую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цифру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до </a:t>
            </a:r>
            <a:r>
              <a:rPr sz="1400" spc="-10" dirty="0">
                <a:latin typeface="Times New Roman"/>
                <a:cs typeface="Times New Roman"/>
              </a:rPr>
              <a:t>10, </a:t>
            </a: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три.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участники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</a:t>
            </a:r>
            <a:endParaRPr sz="1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трёх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человек.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заканчивается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тогда,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вариантов цифр.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«</a:t>
            </a:r>
            <a:r>
              <a:rPr sz="1400" b="1" spc="30" dirty="0">
                <a:latin typeface="Times New Roman"/>
                <a:cs typeface="Times New Roman"/>
              </a:rPr>
              <a:t>К</a:t>
            </a:r>
            <a:r>
              <a:rPr sz="1400" spc="3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ЭТАП.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атмосферу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доброжелательности,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сотрудничества.</a:t>
            </a:r>
            <a:endParaRPr sz="1400">
              <a:latin typeface="Times New Roman"/>
              <a:cs typeface="Times New Roman"/>
            </a:endParaRPr>
          </a:p>
          <a:p>
            <a:pPr marL="928369" indent="-229235" algn="just">
              <a:lnSpc>
                <a:spcPct val="100000"/>
              </a:lnSpc>
              <a:spcBef>
                <a:spcPts val="720"/>
              </a:spcBef>
              <a:buAutoNum type="arabicPeriod" startAt="5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«Импульс»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самоконтролю,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взаимопониманию.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становятся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кругом,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держась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командам).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Водящий </a:t>
            </a:r>
            <a:r>
              <a:rPr sz="1400" dirty="0">
                <a:latin typeface="Times New Roman"/>
                <a:cs typeface="Times New Roman"/>
              </a:rPr>
              <a:t>пожимает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соседу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руку,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эту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манипуляцию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проделывают все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участники. </a:t>
            </a:r>
            <a:r>
              <a:rPr sz="1400" dirty="0">
                <a:latin typeface="Times New Roman"/>
                <a:cs typeface="Times New Roman"/>
              </a:rPr>
              <a:t>Засекается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импульс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вернется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тому,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послал. </a:t>
            </a:r>
            <a:r>
              <a:rPr sz="1400" dirty="0">
                <a:latin typeface="Times New Roman"/>
                <a:cs typeface="Times New Roman"/>
              </a:rPr>
              <a:t>Необходимо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добиться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максимальной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скорости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передачи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рукопожатия.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Побеждает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команда,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быстрее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точнее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правильнее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передаст сигнал.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«</a:t>
            </a:r>
            <a:r>
              <a:rPr sz="1400" b="1" spc="3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975994" indent="-276860" algn="just">
              <a:lnSpc>
                <a:spcPct val="100000"/>
              </a:lnSpc>
              <a:spcBef>
                <a:spcPts val="725"/>
              </a:spcBef>
              <a:buAutoNum type="arabicPeriod" startAt="6"/>
              <a:tabLst>
                <a:tab pos="975994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«Печатная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машинка»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правилам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взаимоотношений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коллективом,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находить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коллективе,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контролировать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проступки.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команда,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состоящая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33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меньше.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Каждому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участнику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назначается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одна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алфавита. </a:t>
            </a:r>
            <a:r>
              <a:rPr sz="1400" dirty="0">
                <a:latin typeface="Times New Roman"/>
                <a:cs typeface="Times New Roman"/>
              </a:rPr>
              <a:t>Ведущий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предлагает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участникам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представить,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клавиши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печатной </a:t>
            </a:r>
            <a:r>
              <a:rPr sz="1400" dirty="0">
                <a:latin typeface="Times New Roman"/>
                <a:cs typeface="Times New Roman"/>
              </a:rPr>
              <a:t>машинки.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удивительной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машинке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печатать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этого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«клавиши» </a:t>
            </a:r>
            <a:r>
              <a:rPr sz="1400" dirty="0">
                <a:latin typeface="Times New Roman"/>
                <a:cs typeface="Times New Roman"/>
              </a:rPr>
              <a:t>должны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очереди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хлопать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ладоши.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Возьмем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«дом».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напечатать,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вначале </a:t>
            </a:r>
            <a:r>
              <a:rPr sz="1400" dirty="0">
                <a:latin typeface="Times New Roman"/>
                <a:cs typeface="Times New Roman"/>
              </a:rPr>
              <a:t>хлопнуть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которого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«Д»,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затем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буква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«О»,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и, </a:t>
            </a:r>
            <a:r>
              <a:rPr sz="1400" dirty="0">
                <a:latin typeface="Times New Roman"/>
                <a:cs typeface="Times New Roman"/>
              </a:rPr>
              <a:t>наконец,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кого буква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«М».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быстрее ребята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справятся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заданием,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64894" y="9597763"/>
            <a:ext cx="5786755" cy="480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50"/>
              </a:lnSpc>
            </a:pPr>
            <a:r>
              <a:rPr sz="1400" dirty="0">
                <a:latin typeface="Times New Roman"/>
                <a:cs typeface="Times New Roman"/>
              </a:rPr>
              <a:t>тем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лучше.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Ведущий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предлагает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ребятам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длинные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сложные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fld id="{81D60167-4931-47E6-BA6A-407CBD079E47}" type="slidenum">
              <a:rPr sz="1100" spc="-25" dirty="0">
                <a:latin typeface="Calibri"/>
                <a:cs typeface="Calibri"/>
              </a:rPr>
              <a:t>47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4894" y="596074"/>
            <a:ext cx="5795010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фразы.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играет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меньше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тридцати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трех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использовать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редко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встречающиеся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подобрать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используются.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«</a:t>
            </a:r>
            <a:r>
              <a:rPr sz="1400" b="1" spc="30" dirty="0">
                <a:latin typeface="Times New Roman"/>
                <a:cs typeface="Times New Roman"/>
              </a:rPr>
              <a:t>М</a:t>
            </a:r>
            <a:r>
              <a:rPr sz="1400" spc="3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928369" indent="-229235" algn="just">
              <a:lnSpc>
                <a:spcPct val="100000"/>
              </a:lnSpc>
              <a:spcBef>
                <a:spcPts val="720"/>
              </a:spcBef>
              <a:buAutoNum type="arabicPeriod" startAt="7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«Острова»</a:t>
            </a:r>
            <a:endParaRPr sz="1400">
              <a:latin typeface="Times New Roman"/>
              <a:cs typeface="Times New Roman"/>
            </a:endParaRPr>
          </a:p>
          <a:p>
            <a:pPr marL="12700" marR="1714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spc="-40" dirty="0">
                <a:latin typeface="Times New Roman"/>
                <a:cs typeface="Times New Roman"/>
              </a:rPr>
              <a:t>Ц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нию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-8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,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5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Подготовьте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отдельные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листы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участника.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Игрокам </a:t>
            </a:r>
            <a:r>
              <a:rPr sz="1400" dirty="0">
                <a:latin typeface="Times New Roman"/>
                <a:cs typeface="Times New Roman"/>
              </a:rPr>
              <a:t>раздаётся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листу, которые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кладутся на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пол.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встаёт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танцует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музыку,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сходя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  <a:p>
            <a:pPr marL="12700" marR="1524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газетного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листа.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1,5–2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минуты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руководитель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забирает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пять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листов.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остался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листа,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попроситься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другому.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игры </a:t>
            </a:r>
            <a:r>
              <a:rPr sz="1400" dirty="0">
                <a:latin typeface="Times New Roman"/>
                <a:cs typeface="Times New Roman"/>
              </a:rPr>
              <a:t>командам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 с буквой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</a:t>
            </a:r>
            <a:r>
              <a:rPr sz="1400" b="1" spc="-2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928369" indent="-229235" algn="just">
              <a:lnSpc>
                <a:spcPct val="100000"/>
              </a:lnSpc>
              <a:spcBef>
                <a:spcPts val="725"/>
              </a:spcBef>
              <a:buAutoNum type="arabicPeriod" startAt="8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«Верёвочка»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дружбе,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взаимопомощи,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умению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выполнять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задание коллективно.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Два</a:t>
            </a:r>
            <a:r>
              <a:rPr sz="1400" spc="28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5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натягивают</a:t>
            </a:r>
            <a:r>
              <a:rPr sz="1400" spc="28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верёвку.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Остальные</a:t>
            </a:r>
            <a:r>
              <a:rPr sz="1400" spc="5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участники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выстраиваются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колонну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держась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руки,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поочерёдно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переходят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через </a:t>
            </a:r>
            <a:r>
              <a:rPr sz="1400" dirty="0">
                <a:latin typeface="Times New Roman"/>
                <a:cs typeface="Times New Roman"/>
              </a:rPr>
              <a:t>верёвку.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Следующее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задание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колонне: поочерёдно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пройти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верёвочкой. </a:t>
            </a:r>
            <a:r>
              <a:rPr sz="1400" dirty="0">
                <a:latin typeface="Times New Roman"/>
                <a:cs typeface="Times New Roman"/>
              </a:rPr>
              <a:t>Уровень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верёвки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меняется.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игрокам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колонне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1400" spc="-10" dirty="0">
                <a:latin typeface="Times New Roman"/>
                <a:cs typeface="Times New Roman"/>
              </a:rPr>
              <a:t>расцеплять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нельзя.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</a:t>
            </a:r>
            <a:r>
              <a:rPr sz="1400" b="1" spc="-2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975994" indent="-276860" algn="just">
              <a:lnSpc>
                <a:spcPct val="100000"/>
              </a:lnSpc>
              <a:spcBef>
                <a:spcPts val="725"/>
              </a:spcBef>
              <a:buAutoNum type="arabicPeriod" startAt="9"/>
              <a:tabLst>
                <a:tab pos="975994" algn="l"/>
              </a:tabLst>
            </a:pP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«Крокодил»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коллективному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решению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задач,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правилам </a:t>
            </a:r>
            <a:r>
              <a:rPr sz="1400" dirty="0">
                <a:latin typeface="Times New Roman"/>
                <a:cs typeface="Times New Roman"/>
              </a:rPr>
              <a:t>взаимоотношений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коллективом,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замечать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эмоциональное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состояние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Загадывается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слово,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словосочетание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фраза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(на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усмотрение </a:t>
            </a:r>
            <a:r>
              <a:rPr sz="1400" dirty="0">
                <a:latin typeface="Times New Roman"/>
                <a:cs typeface="Times New Roman"/>
              </a:rPr>
              <a:t>ведущего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участников).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игроков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показать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загаданное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жестами,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мимикой,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позами,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пантомимой.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Запрещается </a:t>
            </a:r>
            <a:r>
              <a:rPr sz="1400" dirty="0">
                <a:latin typeface="Times New Roman"/>
                <a:cs typeface="Times New Roman"/>
              </a:rPr>
              <a:t>произносить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(любые,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«да»,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«нет»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т.п.)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звуки,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78579" y="9909650"/>
            <a:ext cx="158750" cy="168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-25" dirty="0">
                <a:latin typeface="Calibri"/>
                <a:cs typeface="Calibri"/>
              </a:rPr>
              <a:t>50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894" y="596074"/>
            <a:ext cx="5779770" cy="2780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угадать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(например,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звуку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«мяу»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легко </a:t>
            </a:r>
            <a:r>
              <a:rPr sz="1400" dirty="0">
                <a:latin typeface="Times New Roman"/>
                <a:cs typeface="Times New Roman"/>
              </a:rPr>
              <a:t>догадаться,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загадана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кошка).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Запрещается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губами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проговаривать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слова. </a:t>
            </a:r>
            <a:r>
              <a:rPr sz="1400" dirty="0">
                <a:latin typeface="Times New Roman"/>
                <a:cs typeface="Times New Roman"/>
              </a:rPr>
              <a:t>Запрещается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показывать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загаданное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буквам,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показывать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слова, </a:t>
            </a:r>
            <a:r>
              <a:rPr sz="1400" dirty="0">
                <a:latin typeface="Times New Roman"/>
                <a:cs typeface="Times New Roman"/>
              </a:rPr>
              <a:t>первые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составлять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загаданное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слово.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</a:t>
            </a:r>
            <a:r>
              <a:rPr sz="1400" b="1" spc="-2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699135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10.Игра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«Соты»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образовывать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получить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табличку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(цифрой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рисунком).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Далее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задание: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3205" y="3810381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3205" y="4115434"/>
            <a:ext cx="825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latin typeface="Symbol"/>
                <a:cs typeface="Symbol"/>
              </a:rPr>
              <a:t></a:t>
            </a:r>
            <a:endParaRPr sz="9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13205" y="3341052"/>
            <a:ext cx="2745740" cy="960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0375" marR="865505" indent="-448309">
              <a:lnSpc>
                <a:spcPct val="147500"/>
              </a:lnSpc>
              <a:spcBef>
                <a:spcPts val="95"/>
              </a:spcBef>
              <a:buSzPct val="67857"/>
              <a:buFont typeface="Symbol"/>
              <a:buChar char=""/>
              <a:tabLst>
                <a:tab pos="460375" algn="l"/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составить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слово; </a:t>
            </a:r>
            <a:r>
              <a:rPr sz="1400" dirty="0">
                <a:latin typeface="Times New Roman"/>
                <a:cs typeface="Times New Roman"/>
              </a:rPr>
              <a:t>составить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пример;</a:t>
            </a:r>
            <a:endParaRPr sz="140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составить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рецепт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борща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т.д.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3205" y="4363148"/>
            <a:ext cx="159258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698500" algn="l"/>
                <a:tab pos="1403350" algn="l"/>
              </a:tabLst>
            </a:pPr>
            <a:r>
              <a:rPr sz="1400" spc="-10" dirty="0">
                <a:latin typeface="Times New Roman"/>
                <a:cs typeface="Times New Roman"/>
              </a:rPr>
              <a:t>Детям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нужно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не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4894" y="4668202"/>
            <a:ext cx="189230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51511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скоординировать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свои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0569" y="4275645"/>
            <a:ext cx="3739515" cy="635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4625">
              <a:lnSpc>
                <a:spcPct val="143000"/>
              </a:lnSpc>
              <a:spcBef>
                <a:spcPts val="95"/>
              </a:spcBef>
              <a:tabLst>
                <a:tab pos="919480" algn="l"/>
                <a:tab pos="1591945" algn="l"/>
                <a:tab pos="2222500" algn="l"/>
                <a:tab pos="2622550" algn="l"/>
                <a:tab pos="2790825" algn="l"/>
                <a:tab pos="29279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просто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объединиться,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правильно действия,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	</a:t>
            </a:r>
            <a:r>
              <a:rPr sz="1400" spc="-10" dirty="0">
                <a:latin typeface="Times New Roman"/>
                <a:cs typeface="Times New Roman"/>
              </a:rPr>
              <a:t>восстановить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правильную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64894" y="4876101"/>
            <a:ext cx="5798820" cy="494538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400" spc="-10" dirty="0">
                <a:latin typeface="Times New Roman"/>
                <a:cs typeface="Times New Roman"/>
              </a:rPr>
              <a:t>последовательность.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По итогам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командам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буквой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</a:t>
            </a:r>
            <a:r>
              <a:rPr sz="1400" b="1" spc="-2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Команды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завершили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движение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«тропе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доверия»,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собирают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всех </a:t>
            </a:r>
            <a:r>
              <a:rPr sz="1400" dirty="0">
                <a:latin typeface="Times New Roman"/>
                <a:cs typeface="Times New Roman"/>
              </a:rPr>
              <a:t>пчелок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собирают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букв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фразу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«Мы</a:t>
            </a:r>
            <a:r>
              <a:rPr sz="1400" b="1" spc="235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команда!».</a:t>
            </a:r>
            <a:r>
              <a:rPr sz="1400" b="1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должны </a:t>
            </a:r>
            <a:r>
              <a:rPr sz="1400" dirty="0">
                <a:latin typeface="Times New Roman"/>
                <a:cs typeface="Times New Roman"/>
              </a:rPr>
              <a:t>догадаться,</a:t>
            </a:r>
            <a:r>
              <a:rPr sz="1400" spc="-10" dirty="0">
                <a:latin typeface="Times New Roman"/>
                <a:cs typeface="Times New Roman"/>
              </a:rPr>
              <a:t> куда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полетят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пчелы.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выдается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улей,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лежат </a:t>
            </a:r>
            <a:r>
              <a:rPr sz="1400" dirty="0">
                <a:latin typeface="Times New Roman"/>
                <a:cs typeface="Times New Roman"/>
              </a:rPr>
              <a:t>соты-</a:t>
            </a:r>
            <a:r>
              <a:rPr sz="1400" spc="-10" dirty="0">
                <a:latin typeface="Times New Roman"/>
                <a:cs typeface="Times New Roman"/>
              </a:rPr>
              <a:t>шестигранники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участника.</a:t>
            </a:r>
            <a:endParaRPr sz="1400">
              <a:latin typeface="Times New Roman"/>
              <a:cs typeface="Times New Roman"/>
            </a:endParaRPr>
          </a:p>
          <a:p>
            <a:pPr marL="699135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11.Завершающая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«Наш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герб»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5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сформировать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осознание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единения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группы,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сплоить коллектив.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получают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листу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шестиугольной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набору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цветных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карандашей.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Игрокам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герб,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котором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должно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написано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игрока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какое-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положительное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качество. </a:t>
            </a:r>
            <a:r>
              <a:rPr sz="1400" dirty="0">
                <a:latin typeface="Times New Roman"/>
                <a:cs typeface="Times New Roman"/>
              </a:rPr>
              <a:t>Герб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красиво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оформляется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(раскрасить,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орнамент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вдоль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граней, </a:t>
            </a:r>
            <a:r>
              <a:rPr sz="1400" dirty="0">
                <a:latin typeface="Times New Roman"/>
                <a:cs typeface="Times New Roman"/>
              </a:rPr>
              <a:t>изобразить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портрет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т.п.).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i="1" dirty="0">
                <a:latin typeface="Times New Roman"/>
                <a:cs typeface="Times New Roman"/>
              </a:rPr>
              <a:t>Во</a:t>
            </a:r>
            <a:r>
              <a:rPr sz="1400" i="1" spc="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время</a:t>
            </a:r>
            <a:r>
              <a:rPr sz="1400" i="1" spc="10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выполнения</a:t>
            </a:r>
            <a:r>
              <a:rPr sz="1400" i="1" spc="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задания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включается </a:t>
            </a:r>
            <a:r>
              <a:rPr sz="1400" i="1" dirty="0">
                <a:latin typeface="Times New Roman"/>
                <a:cs typeface="Times New Roman"/>
              </a:rPr>
              <a:t>лирическая</a:t>
            </a:r>
            <a:r>
              <a:rPr sz="1400" i="1" spc="2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музыка</a:t>
            </a:r>
            <a:r>
              <a:rPr sz="1400" dirty="0">
                <a:latin typeface="Times New Roman"/>
                <a:cs typeface="Times New Roman"/>
              </a:rPr>
              <a:t>).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шаблон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шестиугольной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здесь,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которые </a:t>
            </a:r>
            <a:r>
              <a:rPr sz="1400" dirty="0">
                <a:latin typeface="Times New Roman"/>
                <a:cs typeface="Times New Roman"/>
              </a:rPr>
              <a:t>расположены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доске,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наклеиваете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гербы.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похож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8345" cy="58502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0955" indent="448309">
              <a:lnSpc>
                <a:spcPct val="142900"/>
              </a:lnSpc>
              <a:spcBef>
                <a:spcPts val="90"/>
              </a:spcBef>
              <a:buAutoNum type="arabicPeriod" startAt="3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Многофункциональность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комплексный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подход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решении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конкретной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младшего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участника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</a:t>
            </a:r>
            <a:endParaRPr sz="1400">
              <a:latin typeface="Times New Roman"/>
              <a:cs typeface="Times New Roman"/>
            </a:endParaRPr>
          </a:p>
          <a:p>
            <a:pPr marL="12700" marR="18415" indent="448309">
              <a:lnSpc>
                <a:spcPct val="143000"/>
              </a:lnSpc>
              <a:buAutoNum type="arabicPeriod" startAt="3"/>
              <a:tabLst>
                <a:tab pos="908685" algn="l"/>
                <a:tab pos="909319" algn="l"/>
                <a:tab pos="2263140" algn="l"/>
                <a:tab pos="2568575" algn="l"/>
                <a:tab pos="3636010" algn="l"/>
                <a:tab pos="4942840" algn="l"/>
                <a:tab pos="523811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Вариативность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реализация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профилактики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учетом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indent="448309">
              <a:lnSpc>
                <a:spcPct val="100000"/>
              </a:lnSpc>
              <a:spcBef>
                <a:spcPts val="725"/>
              </a:spcBef>
              <a:buAutoNum type="arabicPeriod" startAt="3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Научная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обоснованность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учет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индивидуально-личностных</a:t>
            </a:r>
            <a:endParaRPr sz="1400">
              <a:latin typeface="Times New Roman"/>
              <a:cs typeface="Times New Roman"/>
            </a:endParaRPr>
          </a:p>
          <a:p>
            <a:pPr marL="12700" marR="29209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особенностей,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психологических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закономерностей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формирования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marR="23495" indent="448309">
              <a:lnSpc>
                <a:spcPct val="143000"/>
              </a:lnSpc>
              <a:tabLst>
                <a:tab pos="2858770" algn="l"/>
                <a:tab pos="3573779" algn="l"/>
              </a:tabLst>
            </a:pPr>
            <a:r>
              <a:rPr sz="1400" b="1" dirty="0">
                <a:latin typeface="Times New Roman"/>
                <a:cs typeface="Times New Roman"/>
              </a:rPr>
              <a:t>Основные</a:t>
            </a:r>
            <a:r>
              <a:rPr sz="1400" b="1" spc="140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направления</a:t>
            </a:r>
            <a:r>
              <a:rPr sz="1400" b="1" spc="150" dirty="0">
                <a:latin typeface="Times New Roman"/>
                <a:cs typeface="Times New Roman"/>
              </a:rPr>
              <a:t>  </a:t>
            </a:r>
            <a:r>
              <a:rPr sz="1400" b="1" spc="-50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	</a:t>
            </a:r>
            <a:r>
              <a:rPr sz="1400" b="1" spc="-10" dirty="0">
                <a:latin typeface="Times New Roman"/>
                <a:cs typeface="Times New Roman"/>
              </a:rPr>
              <a:t>формы</a:t>
            </a:r>
            <a:r>
              <a:rPr sz="1400" b="1" dirty="0">
                <a:latin typeface="Times New Roman"/>
                <a:cs typeface="Times New Roman"/>
              </a:rPr>
              <a:t>	реализации</a:t>
            </a:r>
            <a:r>
              <a:rPr sz="1400" b="1" spc="140" dirty="0">
                <a:latin typeface="Times New Roman"/>
                <a:cs typeface="Times New Roman"/>
              </a:rPr>
              <a:t>  </a:t>
            </a:r>
            <a:r>
              <a:rPr sz="1400" b="1" spc="-10" dirty="0">
                <a:latin typeface="Times New Roman"/>
                <a:cs typeface="Times New Roman"/>
              </a:rPr>
              <a:t>методических рекомендаций:</a:t>
            </a:r>
            <a:endParaRPr sz="1400">
              <a:latin typeface="Times New Roman"/>
              <a:cs typeface="Times New Roman"/>
            </a:endParaRPr>
          </a:p>
          <a:p>
            <a:pPr marL="12700" indent="448309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908685" algn="l"/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Просвещение, </a:t>
            </a:r>
            <a:r>
              <a:rPr sz="1400" dirty="0">
                <a:latin typeface="Times New Roman"/>
                <a:cs typeface="Times New Roman"/>
              </a:rPr>
              <a:t>реализуемое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групповые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индивидуальные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консультации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родителей,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педагогов,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целью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оптимизации </a:t>
            </a:r>
            <a:r>
              <a:rPr sz="1400" dirty="0">
                <a:latin typeface="Times New Roman"/>
                <a:cs typeface="Times New Roman"/>
              </a:rPr>
              <a:t>взаимодействия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информирование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о </a:t>
            </a:r>
            <a:r>
              <a:rPr sz="1400" dirty="0">
                <a:latin typeface="Times New Roman"/>
                <a:cs typeface="Times New Roman"/>
              </a:rPr>
              <a:t>специфических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особенностях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учетом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индивидуально- 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особенностей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>
              <a:lnSpc>
                <a:spcPts val="2480"/>
              </a:lnSpc>
              <a:spcBef>
                <a:spcPts val="140"/>
              </a:spcBef>
              <a:buAutoNum type="arabicPeriod" startAt="2"/>
              <a:tabLst>
                <a:tab pos="908685" algn="l"/>
                <a:tab pos="909319" algn="l"/>
                <a:tab pos="2546350" algn="l"/>
                <a:tab pos="3241040" algn="l"/>
                <a:tab pos="3517265" algn="l"/>
                <a:tab pos="4580890" algn="l"/>
                <a:tab pos="4857115" algn="l"/>
                <a:tab pos="5599430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Профилактическая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работа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учащимися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учетом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их </a:t>
            </a:r>
            <a:r>
              <a:rPr sz="1400" spc="-10" dirty="0">
                <a:latin typeface="Times New Roman"/>
                <a:cs typeface="Times New Roman"/>
              </a:rPr>
              <a:t>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500"/>
              </a:spcBef>
              <a:buAutoNum type="arabicPeriod" startAt="2"/>
              <a:tabLst>
                <a:tab pos="908685" algn="l"/>
                <a:tab pos="909319" algn="l"/>
                <a:tab pos="2308225" algn="l"/>
                <a:tab pos="3221990" algn="l"/>
                <a:tab pos="4307205" algn="l"/>
                <a:tab pos="4716780" algn="l"/>
              </a:tabLst>
            </a:pPr>
            <a:r>
              <a:rPr sz="1400" spc="-10" dirty="0">
                <a:latin typeface="Times New Roman"/>
                <a:cs typeface="Times New Roman"/>
              </a:rPr>
              <a:t>Методическая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помощь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педагогам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специалистам</a:t>
            </a:r>
            <a:endParaRPr sz="1400">
              <a:latin typeface="Times New Roman"/>
              <a:cs typeface="Times New Roman"/>
            </a:endParaRPr>
          </a:p>
          <a:p>
            <a:pPr marL="12700" marR="20320">
              <a:lnSpc>
                <a:spcPts val="2400"/>
              </a:lnSpc>
              <a:spcBef>
                <a:spcPts val="110"/>
              </a:spcBef>
            </a:pPr>
            <a:r>
              <a:rPr sz="1400" dirty="0">
                <a:latin typeface="Times New Roman"/>
                <a:cs typeface="Times New Roman"/>
              </a:rPr>
              <a:t>сопровождения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ходе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организации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профилактики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учетом индивидуально-</a:t>
            </a:r>
            <a:r>
              <a:rPr sz="1400" dirty="0">
                <a:latin typeface="Times New Roman"/>
                <a:cs typeface="Times New Roman"/>
              </a:rPr>
              <a:t>личностных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особенностей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младших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12452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герб?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(На</a:t>
            </a:r>
            <a:r>
              <a:rPr sz="1400" i="1" spc="2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пчелиные</a:t>
            </a:r>
            <a:r>
              <a:rPr sz="1400" i="1" spc="2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соты)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Соты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прочная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конструкция,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т.к.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пчелы </a:t>
            </a:r>
            <a:r>
              <a:rPr sz="1400" dirty="0">
                <a:latin typeface="Times New Roman"/>
                <a:cs typeface="Times New Roman"/>
              </a:rPr>
              <a:t>чрезвычайно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трудолюбивы,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готовы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выручить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вместе </a:t>
            </a:r>
            <a:r>
              <a:rPr sz="1400" dirty="0">
                <a:latin typeface="Times New Roman"/>
                <a:cs typeface="Times New Roman"/>
              </a:rPr>
              <a:t>строить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прочный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дом.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вместе</a:t>
            </a:r>
            <a:r>
              <a:rPr sz="1400" b="1" dirty="0">
                <a:latin typeface="Times New Roman"/>
                <a:cs typeface="Times New Roman"/>
              </a:rPr>
              <a:t>,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словом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назвать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все </a:t>
            </a:r>
            <a:r>
              <a:rPr sz="1400" dirty="0">
                <a:latin typeface="Times New Roman"/>
                <a:cs typeface="Times New Roman"/>
              </a:rPr>
              <a:t>отдельные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«Я»,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</a:t>
            </a:r>
            <a:r>
              <a:rPr sz="1400" i="1" dirty="0">
                <a:latin typeface="Times New Roman"/>
                <a:cs typeface="Times New Roman"/>
              </a:rPr>
              <a:t>Мы».</a:t>
            </a:r>
            <a:r>
              <a:rPr sz="1400" i="1" spc="3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Подписывается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на</a:t>
            </a:r>
            <a:r>
              <a:rPr sz="1400" i="1" spc="-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гербе</a:t>
            </a:r>
            <a:r>
              <a:rPr sz="1400" i="1" spc="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на</a:t>
            </a:r>
            <a:r>
              <a:rPr sz="1400" i="1" spc="10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доске</a:t>
            </a:r>
            <a:r>
              <a:rPr sz="1400" spc="-1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83323"/>
            <a:ext cx="5799455" cy="9013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03860" algn="just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latin typeface="Times New Roman"/>
                <a:cs typeface="Times New Roman"/>
              </a:rPr>
              <a:t>КОНКУРС</a:t>
            </a:r>
            <a:r>
              <a:rPr sz="1400" b="1" spc="-7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ПЛАКАТОВ</a:t>
            </a:r>
            <a:r>
              <a:rPr sz="1400" b="1" spc="-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НА</a:t>
            </a:r>
            <a:r>
              <a:rPr sz="1400" b="1" spc="9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ТЕМУ:</a:t>
            </a:r>
            <a:r>
              <a:rPr sz="1400" b="1" spc="-1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«НЕТ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ЖЕСТОКОСТИ!»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5200"/>
              </a:lnSpc>
              <a:spcBef>
                <a:spcPts val="131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процессе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учащиеся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должны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осмыслить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проблему </a:t>
            </a:r>
            <a:r>
              <a:rPr sz="1400" dirty="0">
                <a:latin typeface="Times New Roman"/>
                <a:cs typeface="Times New Roman"/>
              </a:rPr>
              <a:t>жестокости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объединившись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создать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плакаты,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осуждающие жестокость.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2900"/>
              </a:lnSpc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доброжелательного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окружающему </a:t>
            </a:r>
            <a:r>
              <a:rPr sz="1400" dirty="0">
                <a:latin typeface="Times New Roman"/>
                <a:cs typeface="Times New Roman"/>
              </a:rPr>
              <a:t>миру,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эмоциональной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отзывчивости,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сопереживании,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толерантности, </a:t>
            </a:r>
            <a:r>
              <a:rPr sz="1400" dirty="0">
                <a:latin typeface="Times New Roman"/>
                <a:cs typeface="Times New Roman"/>
              </a:rPr>
              <a:t>формирование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нравственного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сознания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младшего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школьника.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Задачи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учителя:</a:t>
            </a:r>
            <a:endParaRPr sz="1400">
              <a:latin typeface="Times New Roman"/>
              <a:cs typeface="Times New Roman"/>
            </a:endParaRPr>
          </a:p>
          <a:p>
            <a:pPr marL="241300" marR="6985" indent="-229235" algn="just">
              <a:lnSpc>
                <a:spcPct val="143000"/>
              </a:lnSpc>
              <a:spcBef>
                <a:spcPts val="5"/>
              </a:spcBef>
              <a:buAutoNum type="arabicPeriod"/>
              <a:tabLst>
                <a:tab pos="241935" algn="l"/>
              </a:tabLst>
            </a:pPr>
            <a:r>
              <a:rPr sz="1400" dirty="0">
                <a:latin typeface="Times New Roman"/>
                <a:cs typeface="Times New Roman"/>
              </a:rPr>
              <a:t>Личностные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сформировать нравственную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самооценку,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самоконтроль, </a:t>
            </a:r>
            <a:r>
              <a:rPr sz="1400" dirty="0">
                <a:latin typeface="Times New Roman"/>
                <a:cs typeface="Times New Roman"/>
              </a:rPr>
              <a:t>нравственные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представления,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познакомить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нравственными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понятиями.</a:t>
            </a:r>
            <a:endParaRPr sz="1400">
              <a:latin typeface="Times New Roman"/>
              <a:cs typeface="Times New Roman"/>
            </a:endParaRPr>
          </a:p>
          <a:p>
            <a:pPr marL="241300" marR="16510" indent="-229235" algn="just">
              <a:lnSpc>
                <a:spcPct val="143000"/>
              </a:lnSpc>
              <a:buAutoNum type="arabicPeriod"/>
              <a:tabLst>
                <a:tab pos="241935" algn="l"/>
              </a:tabLst>
            </a:pPr>
            <a:r>
              <a:rPr sz="1400" dirty="0">
                <a:latin typeface="Times New Roman"/>
                <a:cs typeface="Times New Roman"/>
              </a:rPr>
              <a:t>Коммуникативные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вести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диалог,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признавать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возможность </a:t>
            </a:r>
            <a:r>
              <a:rPr sz="1400" dirty="0">
                <a:latin typeface="Times New Roman"/>
                <a:cs typeface="Times New Roman"/>
              </a:rPr>
              <a:t>существования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различных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точек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зрения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права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иметь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свою,</a:t>
            </a:r>
            <a:endParaRPr sz="1400">
              <a:latin typeface="Times New Roman"/>
              <a:cs typeface="Times New Roman"/>
            </a:endParaRPr>
          </a:p>
          <a:p>
            <a:pPr marL="241300" marR="20320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выражать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своё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мнение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аргументировать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точку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зрения,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работать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группах.</a:t>
            </a:r>
            <a:endParaRPr sz="1400">
              <a:latin typeface="Times New Roman"/>
              <a:cs typeface="Times New Roman"/>
            </a:endParaRPr>
          </a:p>
          <a:p>
            <a:pPr marL="241300" marR="19685" indent="-229235" algn="just">
              <a:lnSpc>
                <a:spcPct val="143000"/>
              </a:lnSpc>
              <a:buAutoNum type="arabicPeriod" startAt="3"/>
              <a:tabLst>
                <a:tab pos="241935" algn="l"/>
              </a:tabLst>
            </a:pPr>
            <a:r>
              <a:rPr sz="1400" dirty="0">
                <a:latin typeface="Times New Roman"/>
                <a:cs typeface="Times New Roman"/>
              </a:rPr>
              <a:t>Регулятивные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научить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планировать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группы, </a:t>
            </a:r>
            <a:r>
              <a:rPr sz="1400" dirty="0">
                <a:latin typeface="Times New Roman"/>
                <a:cs typeface="Times New Roman"/>
              </a:rPr>
              <a:t>действовать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составленному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плану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подводить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итоги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проделанной работы.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Оборудование: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презентация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текстом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письма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Д.С.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Лихачёва,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бумага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плакатов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набросков,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инструменты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рисования,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«Благодарственные письма».</a:t>
            </a:r>
            <a:endParaRPr sz="1400">
              <a:latin typeface="Times New Roman"/>
              <a:cs typeface="Times New Roman"/>
            </a:endParaRPr>
          </a:p>
          <a:p>
            <a:pPr marL="2663825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Ход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работы</a:t>
            </a:r>
            <a:endParaRPr sz="1400">
              <a:latin typeface="Times New Roman"/>
              <a:cs typeface="Times New Roman"/>
            </a:endParaRPr>
          </a:p>
          <a:p>
            <a:pPr marL="909319" lvl="1" indent="-448309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909319" algn="l"/>
              </a:tabLst>
            </a:pPr>
            <a:r>
              <a:rPr sz="1400" spc="-10" dirty="0">
                <a:latin typeface="Times New Roman"/>
                <a:cs typeface="Times New Roman"/>
              </a:rPr>
              <a:t>Вступительное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учителя.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предыдущих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занятиях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говорили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собрали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целый </a:t>
            </a:r>
            <a:r>
              <a:rPr sz="1400" dirty="0">
                <a:latin typeface="Times New Roman"/>
                <a:cs typeface="Times New Roman"/>
              </a:rPr>
              <a:t>букет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доброты.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Вспомним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нуждается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нашей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доброте.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доске </a:t>
            </a:r>
            <a:r>
              <a:rPr sz="1400" dirty="0">
                <a:latin typeface="Times New Roman"/>
                <a:cs typeface="Times New Roman"/>
              </a:rPr>
              <a:t>появляются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цветы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доброты,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учащиеся </a:t>
            </a:r>
            <a:r>
              <a:rPr sz="1400" spc="-10" dirty="0">
                <a:latin typeface="Times New Roman"/>
                <a:cs typeface="Times New Roman"/>
              </a:rPr>
              <a:t>вспоминают: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spc="-10" dirty="0">
                <a:latin typeface="Times New Roman"/>
                <a:cs typeface="Times New Roman"/>
              </a:rPr>
              <a:t>родители,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друзья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одноклассники,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80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окружающие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люди,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чужие</a:t>
            </a:r>
            <a:r>
              <a:rPr sz="1400" spc="-10" dirty="0">
                <a:latin typeface="Times New Roman"/>
                <a:cs typeface="Times New Roman"/>
              </a:rPr>
              <a:t> люди,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89960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spc="-10" dirty="0">
                <a:latin typeface="Times New Roman"/>
                <a:cs typeface="Times New Roman"/>
              </a:rPr>
              <a:t>–учителя,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животные,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природа,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растения.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3000"/>
              </a:lnSpc>
              <a:spcBef>
                <a:spcPts val="600"/>
              </a:spcBef>
            </a:pPr>
            <a:r>
              <a:rPr sz="1400" spc="-4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35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ё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10" dirty="0">
                <a:latin typeface="Times New Roman"/>
                <a:cs typeface="Times New Roman"/>
              </a:rPr>
              <a:t>ма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90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»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15" dirty="0">
                <a:latin typeface="Times New Roman"/>
                <a:cs typeface="Times New Roman"/>
              </a:rPr>
              <a:t>мо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46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)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309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«В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ценнее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доброта,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доброта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умная, целенаправленная.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Умная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ценное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человеке,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нему </a:t>
            </a:r>
            <a:r>
              <a:rPr sz="1400" dirty="0">
                <a:latin typeface="Times New Roman"/>
                <a:cs typeface="Times New Roman"/>
              </a:rPr>
              <a:t>располагающее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конечном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счёте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верное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пути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личному счастью.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Счастья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достигает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стремится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счастливым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19050" algn="just">
              <a:lnSpc>
                <a:spcPct val="143000"/>
              </a:lnSpc>
              <a:spcBef>
                <a:spcPts val="75"/>
              </a:spcBef>
            </a:pP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мя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бы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х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80" dirty="0">
                <a:latin typeface="Times New Roman"/>
                <a:cs typeface="Times New Roman"/>
              </a:rPr>
              <a:t>н</a:t>
            </a:r>
            <a:r>
              <a:rPr sz="1400" spc="-45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 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309" algn="just">
              <a:lnSpc>
                <a:spcPct val="143000"/>
              </a:lnSpc>
            </a:pP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5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б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ми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ч</a:t>
            </a:r>
            <a:r>
              <a:rPr sz="1400" spc="-100" dirty="0">
                <a:latin typeface="Times New Roman"/>
                <a:cs typeface="Times New Roman"/>
              </a:rPr>
              <a:t>е</a:t>
            </a:r>
            <a:r>
              <a:rPr sz="1400" spc="-8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ь 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е!</a:t>
            </a:r>
            <a:r>
              <a:rPr sz="1400" spc="10" dirty="0">
                <a:latin typeface="Times New Roman"/>
                <a:cs typeface="Times New Roman"/>
              </a:rPr>
              <a:t>»</a:t>
            </a:r>
            <a:endParaRPr sz="1400">
              <a:latin typeface="Times New Roman"/>
              <a:cs typeface="Times New Roman"/>
            </a:endParaRPr>
          </a:p>
          <a:p>
            <a:pPr marL="12700" marR="15240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читает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высказывание.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комментируют,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spc="-10" dirty="0">
                <a:latin typeface="Times New Roman"/>
                <a:cs typeface="Times New Roman"/>
              </a:rPr>
              <a:t>понимают.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Пусть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станут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эпиграфом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нашей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сегодняшней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работе.</a:t>
            </a:r>
            <a:endParaRPr sz="1400">
              <a:latin typeface="Times New Roman"/>
              <a:cs typeface="Times New Roman"/>
            </a:endParaRPr>
          </a:p>
          <a:p>
            <a:pPr marL="909319" indent="-448309" algn="just">
              <a:lnSpc>
                <a:spcPct val="100000"/>
              </a:lnSpc>
              <a:spcBef>
                <a:spcPts val="725"/>
              </a:spcBef>
              <a:buAutoNum type="arabicPeriod" startAt="2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Постановка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задачи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занятия.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Какое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антиподом доброте?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(Жестокость.)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Люди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стараются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бороться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проявлениями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жестокости,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должны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поддержать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делом.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сделать?</a:t>
            </a:r>
            <a:endParaRPr sz="1400">
              <a:latin typeface="Times New Roman"/>
              <a:cs typeface="Times New Roman"/>
            </a:endParaRPr>
          </a:p>
          <a:p>
            <a:pPr marL="956944" indent="-495934" algn="just">
              <a:lnSpc>
                <a:spcPct val="100000"/>
              </a:lnSpc>
              <a:spcBef>
                <a:spcPts val="505"/>
              </a:spcBef>
              <a:buAutoNum type="arabicPeriod" startAt="3"/>
              <a:tabLst>
                <a:tab pos="956944" algn="l"/>
              </a:tabLst>
            </a:pPr>
            <a:r>
              <a:rPr sz="1400" dirty="0">
                <a:latin typeface="Times New Roman"/>
                <a:cs typeface="Times New Roman"/>
              </a:rPr>
              <a:t>Порядок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созданию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плакатов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тему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«Нет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жестокости».</a:t>
            </a:r>
            <a:endParaRPr sz="1400">
              <a:latin typeface="Times New Roman"/>
              <a:cs typeface="Times New Roman"/>
            </a:endParaRPr>
          </a:p>
          <a:p>
            <a:pPr marL="508634" algn="just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ШАГ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ПЕРВЫЙ</a:t>
            </a:r>
            <a:endParaRPr sz="1400">
              <a:latin typeface="Times New Roman"/>
              <a:cs typeface="Times New Roman"/>
            </a:endParaRPr>
          </a:p>
          <a:p>
            <a:pPr marL="508634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разделимся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человек).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>
              <a:lnSpc>
                <a:spcPct val="142900"/>
              </a:lnSpc>
              <a:spcBef>
                <a:spcPts val="75"/>
              </a:spcBef>
            </a:pPr>
            <a:r>
              <a:rPr sz="1400" spc="-10" dirty="0">
                <a:latin typeface="Times New Roman"/>
                <a:cs typeface="Times New Roman"/>
              </a:rPr>
              <a:t>Учитель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называет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лидеров.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лидер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приглашает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группу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 человека.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Приглашённый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зовёт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следующего,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войдут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какую-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группу.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185" cy="86912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1009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ВТОРОЙ.</a:t>
            </a:r>
            <a:endParaRPr sz="1400">
              <a:latin typeface="Times New Roman"/>
              <a:cs typeface="Times New Roman"/>
            </a:endParaRPr>
          </a:p>
          <a:p>
            <a:pPr marL="12700" marR="15875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создания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настроя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совместные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группе </a:t>
            </a:r>
            <a:r>
              <a:rPr sz="1400" dirty="0">
                <a:latin typeface="Times New Roman"/>
                <a:cs typeface="Times New Roman"/>
              </a:rPr>
              <a:t>проводится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мини-</a:t>
            </a:r>
            <a:r>
              <a:rPr sz="1400" dirty="0">
                <a:latin typeface="Times New Roman"/>
                <a:cs typeface="Times New Roman"/>
              </a:rPr>
              <a:t>игра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«Доброе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слово».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ts val="2400"/>
              </a:lnSpc>
            </a:pPr>
            <a:r>
              <a:rPr sz="1400" dirty="0">
                <a:latin typeface="Times New Roman"/>
                <a:cs typeface="Times New Roman"/>
              </a:rPr>
              <a:t>Описание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мини-</a:t>
            </a:r>
            <a:r>
              <a:rPr sz="1400" dirty="0">
                <a:latin typeface="Times New Roman"/>
                <a:cs typeface="Times New Roman"/>
              </a:rPr>
              <a:t>игры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«Доброе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слово».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Начинает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упражнение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наклонившись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соседу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дотронувшись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ts val="24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плеча,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тихо,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слышно,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шепчет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ухо: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«Я </a:t>
            </a:r>
            <a:r>
              <a:rPr sz="1400" dirty="0">
                <a:latin typeface="Times New Roman"/>
                <a:cs typeface="Times New Roman"/>
              </a:rPr>
              <a:t>желаю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тебе…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(далее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следует доброе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слово)».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Эти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затем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очереди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повторяют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сидящие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кругу,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начало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предложения</a:t>
            </a:r>
            <a:endParaRPr sz="14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24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сохранается,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доброе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придумывает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своё.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Игра </a:t>
            </a:r>
            <a:r>
              <a:rPr sz="1400" spc="-10" dirty="0">
                <a:latin typeface="Times New Roman"/>
                <a:cs typeface="Times New Roman"/>
              </a:rPr>
              <a:t>заканчивается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адрес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услышит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круг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latin typeface="Times New Roman"/>
                <a:cs typeface="Times New Roman"/>
              </a:rPr>
              <a:t>замкнётся.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ТРЕТИЙ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43000"/>
              </a:lnSpc>
              <a:tabLst>
                <a:tab pos="3116580" algn="l"/>
                <a:tab pos="4256405" algn="l"/>
              </a:tabLst>
            </a:pP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выбирает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тему</a:t>
            </a:r>
            <a:r>
              <a:rPr sz="1400" dirty="0">
                <a:latin typeface="Times New Roman"/>
                <a:cs typeface="Times New Roman"/>
              </a:rPr>
              <a:t>	для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плаката.</a:t>
            </a:r>
            <a:r>
              <a:rPr sz="1400" dirty="0">
                <a:latin typeface="Times New Roman"/>
                <a:cs typeface="Times New Roman"/>
              </a:rPr>
              <a:t>	Ученики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группе </a:t>
            </a:r>
            <a:r>
              <a:rPr sz="1400" dirty="0">
                <a:latin typeface="Times New Roman"/>
                <a:cs typeface="Times New Roman"/>
              </a:rPr>
              <a:t>приводят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примеры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жестокости: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родителям,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9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одноклассникам,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людям,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учителям,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животным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домашним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диким,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природе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растениям,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9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взрослых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другу.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>
              <a:lnSpc>
                <a:spcPct val="143000"/>
              </a:lnSpc>
              <a:spcBef>
                <a:spcPts val="60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выбирается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группой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проявлений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жестокости, </a:t>
            </a:r>
            <a:r>
              <a:rPr sz="1400" dirty="0">
                <a:latin typeface="Times New Roman"/>
                <a:cs typeface="Times New Roman"/>
              </a:rPr>
              <a:t>осуждению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посвящён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плакат.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ЧЕТВЁРТЫЙ</a:t>
            </a:r>
            <a:endParaRPr sz="1400">
              <a:latin typeface="Times New Roman"/>
              <a:cs typeface="Times New Roman"/>
            </a:endParaRPr>
          </a:p>
          <a:p>
            <a:pPr marL="12700" indent="448309">
              <a:lnSpc>
                <a:spcPct val="100000"/>
              </a:lnSpc>
              <a:spcBef>
                <a:spcPts val="720"/>
              </a:spcBef>
              <a:tabLst>
                <a:tab pos="1079500" algn="l"/>
                <a:tab pos="2002789" algn="l"/>
                <a:tab pos="2774315" algn="l"/>
                <a:tab pos="3478529" algn="l"/>
                <a:tab pos="4192904" algn="l"/>
                <a:tab pos="489775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Поиск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вариантов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плаката.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Внутри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каждой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группы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образуются</a:t>
            </a:r>
            <a:endParaRPr sz="1400">
              <a:latin typeface="Times New Roman"/>
              <a:cs typeface="Times New Roman"/>
            </a:endParaRPr>
          </a:p>
          <a:p>
            <a:pPr marL="12700" marR="15240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микрогруппы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(2–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человека),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микрогруппе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разрабатывается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эскиз </a:t>
            </a:r>
            <a:r>
              <a:rPr sz="1400" dirty="0">
                <a:latin typeface="Times New Roman"/>
                <a:cs typeface="Times New Roman"/>
              </a:rPr>
              <a:t>плаката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выбранную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тему.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ПЯТЫЙ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894" y="596074"/>
            <a:ext cx="5792470" cy="3085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1430" indent="448309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Обсуждение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предложенных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вариантов.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отсутствия </a:t>
            </a:r>
            <a:r>
              <a:rPr sz="1400" dirty="0">
                <a:latin typeface="Times New Roman"/>
                <a:cs typeface="Times New Roman"/>
              </a:rPr>
              <a:t>единства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предоставить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плаката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выбранную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тему).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ШЕСТОЙ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Создание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плакатов.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>
              <a:lnSpc>
                <a:spcPts val="2480"/>
              </a:lnSpc>
              <a:spcBef>
                <a:spcPts val="140"/>
              </a:spcBef>
              <a:tabLst>
                <a:tab pos="908685" algn="l"/>
              </a:tabLst>
            </a:pPr>
            <a:r>
              <a:rPr sz="1400" spc="-25" dirty="0">
                <a:latin typeface="Times New Roman"/>
                <a:cs typeface="Times New Roman"/>
              </a:rPr>
              <a:t>4.</a:t>
            </a:r>
            <a:r>
              <a:rPr sz="1400" dirty="0">
                <a:latin typeface="Times New Roman"/>
                <a:cs typeface="Times New Roman"/>
              </a:rPr>
              <a:t>	Презентация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группами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плакатов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тему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«Нет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жестокости!». </a:t>
            </a:r>
            <a:r>
              <a:rPr sz="1400" dirty="0">
                <a:latin typeface="Times New Roman"/>
                <a:cs typeface="Times New Roman"/>
              </a:rPr>
              <a:t>Порядок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работы.</a:t>
            </a:r>
            <a:endParaRPr sz="1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05"/>
              </a:spcBef>
              <a:tabLst>
                <a:tab pos="1285240" algn="l"/>
                <a:tab pos="210502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Приглашённые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ведущим</a:t>
            </a:r>
            <a:r>
              <a:rPr sz="1400" dirty="0">
                <a:latin typeface="Times New Roman"/>
                <a:cs typeface="Times New Roman"/>
              </a:rPr>
              <a:t>	члены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жюри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(родители,</a:t>
            </a:r>
            <a:r>
              <a:rPr sz="1400" spc="5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представители</a:t>
            </a:r>
            <a:endParaRPr sz="1400">
              <a:latin typeface="Times New Roman"/>
              <a:cs typeface="Times New Roman"/>
            </a:endParaRPr>
          </a:p>
          <a:p>
            <a:pPr marR="12700" algn="r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администрации,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старшеклассники)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занимают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столом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табличкой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«Жюри».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ПЕРВЫЙ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4894" y="3665411"/>
            <a:ext cx="2141855" cy="1551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8309">
              <a:lnSpc>
                <a:spcPct val="143000"/>
              </a:lnSpc>
              <a:spcBef>
                <a:spcPts val="95"/>
              </a:spcBef>
              <a:tabLst>
                <a:tab pos="1678939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Председатель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жюри </a:t>
            </a:r>
            <a:r>
              <a:rPr sz="1400" spc="-10" dirty="0">
                <a:latin typeface="Times New Roman"/>
                <a:cs typeface="Times New Roman"/>
              </a:rPr>
              <a:t>плакатов: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соответствие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теме,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оригинальность</a:t>
            </a:r>
            <a:r>
              <a:rPr sz="1400" spc="-10" dirty="0">
                <a:latin typeface="Times New Roman"/>
                <a:cs typeface="Times New Roman"/>
              </a:rPr>
              <a:t> замысла,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качество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рисунка,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60575" y="3752913"/>
            <a:ext cx="349186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16305" algn="l"/>
                <a:tab pos="1801495" algn="l"/>
                <a:tab pos="252476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сообщает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критерии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оценки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презентации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4894" y="5200459"/>
            <a:ext cx="5629910" cy="94043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46050" indent="-133985">
              <a:lnSpc>
                <a:spcPct val="100000"/>
              </a:lnSpc>
              <a:spcBef>
                <a:spcPts val="81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сопровождающий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текст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плакате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устные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пояснения),</a:t>
            </a:r>
            <a:endParaRPr sz="1400">
              <a:latin typeface="Times New Roman"/>
              <a:cs typeface="Times New Roman"/>
            </a:endParaRPr>
          </a:p>
          <a:p>
            <a:pPr marL="146050" indent="-133985">
              <a:lnSpc>
                <a:spcPct val="100000"/>
              </a:lnSpc>
              <a:spcBef>
                <a:spcPts val="720"/>
              </a:spcBef>
              <a:buChar char="–"/>
              <a:tabLst>
                <a:tab pos="1466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общение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(произнесённые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комплименты,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вопросы).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ВТОРОЙ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4894" y="6115367"/>
            <a:ext cx="3344545" cy="950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8309">
              <a:lnSpc>
                <a:spcPct val="143000"/>
              </a:lnSpc>
              <a:spcBef>
                <a:spcPts val="95"/>
              </a:spcBef>
              <a:tabLst>
                <a:tab pos="1241425" algn="l"/>
                <a:tab pos="1878964" algn="l"/>
                <a:tab pos="2488565" algn="l"/>
                <a:tab pos="3250565" algn="l"/>
              </a:tabLst>
            </a:pPr>
            <a:r>
              <a:rPr sz="1400" spc="-10" dirty="0">
                <a:latin typeface="Times New Roman"/>
                <a:cs typeface="Times New Roman"/>
              </a:rPr>
              <a:t>Лидеры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групп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тянут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жребий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последовательность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их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выступлений.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ТРЕТИЙ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69796" y="6202997"/>
            <a:ext cx="228409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002665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номерами,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определяющими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4894" y="7040435"/>
            <a:ext cx="5794375" cy="2475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" indent="448309" algn="just">
              <a:lnSpc>
                <a:spcPct val="14300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Презентация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плакатов.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3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представляет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плакат.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высказывают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положительные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отзывы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задают вопросы.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ШАГ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ЧЕТВЁРТЫЙ</a:t>
            </a:r>
            <a:endParaRPr sz="1400">
              <a:latin typeface="Times New Roman"/>
              <a:cs typeface="Times New Roman"/>
            </a:endParaRPr>
          </a:p>
          <a:p>
            <a:pPr marL="12700" marR="19050" indent="448309" algn="just">
              <a:lnSpc>
                <a:spcPct val="1430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Члены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жюри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оценивают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баллах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(от1до5)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каждому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10" dirty="0">
                <a:latin typeface="Times New Roman"/>
                <a:cs typeface="Times New Roman"/>
              </a:rPr>
              <a:t>критериев.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Ведущий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благодарит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всех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</a:t>
            </a:r>
            <a:r>
              <a:rPr sz="1400" spc="-10" dirty="0">
                <a:latin typeface="Times New Roman"/>
                <a:cs typeface="Times New Roman"/>
              </a:rPr>
              <a:t>дружную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совместную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работу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вручает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заранее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подготовленные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благодарственные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письма.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58544" y="9619297"/>
            <a:ext cx="5808345" cy="314960"/>
          </a:xfrm>
          <a:custGeom>
            <a:avLst/>
            <a:gdLst/>
            <a:ahLst/>
            <a:cxnLst/>
            <a:rect l="l" t="t" r="r" b="b"/>
            <a:pathLst>
              <a:path w="5808345" h="314959">
                <a:moveTo>
                  <a:pt x="5808345" y="0"/>
                </a:moveTo>
                <a:lnTo>
                  <a:pt x="0" y="0"/>
                </a:lnTo>
                <a:lnTo>
                  <a:pt x="0" y="314642"/>
                </a:lnTo>
                <a:lnTo>
                  <a:pt x="5808345" y="314642"/>
                </a:lnTo>
                <a:lnTo>
                  <a:pt x="5808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922528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50800" algn="just">
              <a:lnSpc>
                <a:spcPct val="100000"/>
              </a:lnSpc>
              <a:spcBef>
                <a:spcPts val="815"/>
              </a:spcBef>
            </a:pPr>
            <a:r>
              <a:rPr sz="1400" b="1" dirty="0">
                <a:latin typeface="Times New Roman"/>
                <a:cs typeface="Times New Roman"/>
              </a:rPr>
              <a:t>ОБСУЖДЕНИЕ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ПРОСМОТРА</a:t>
            </a:r>
            <a:r>
              <a:rPr sz="1400" b="1" spc="-114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ФИЛЬМА</a:t>
            </a:r>
            <a:r>
              <a:rPr sz="1400" b="1" spc="-1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Р.А.</a:t>
            </a:r>
            <a:r>
              <a:rPr sz="1400" b="1" spc="8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БЫКОВА</a:t>
            </a:r>
            <a:r>
              <a:rPr sz="1400" b="1" spc="-1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«ЧУЧЕЛО»</a:t>
            </a:r>
            <a:endParaRPr sz="1400">
              <a:latin typeface="Times New Roman"/>
              <a:cs typeface="Times New Roman"/>
            </a:endParaRPr>
          </a:p>
          <a:p>
            <a:pPr marR="13335" algn="r">
              <a:lnSpc>
                <a:spcPct val="100000"/>
              </a:lnSpc>
              <a:spcBef>
                <a:spcPts val="720"/>
              </a:spcBef>
            </a:pPr>
            <a:r>
              <a:rPr sz="1400" i="1" dirty="0">
                <a:latin typeface="Times New Roman"/>
                <a:cs typeface="Times New Roman"/>
              </a:rPr>
              <a:t>«Поступай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другими</a:t>
            </a:r>
            <a:r>
              <a:rPr sz="1400" i="1" spc="-8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так,</a:t>
            </a:r>
            <a:r>
              <a:rPr sz="1400" i="1" spc="-1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как</a:t>
            </a:r>
            <a:r>
              <a:rPr sz="1400" i="1" spc="-1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хотел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бы,</a:t>
            </a:r>
            <a:r>
              <a:rPr sz="1400" i="1" spc="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чтобы</a:t>
            </a:r>
            <a:r>
              <a:rPr sz="1400" i="1" spc="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поступали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тобой»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R="17780" algn="r">
              <a:lnSpc>
                <a:spcPct val="100000"/>
              </a:lnSpc>
              <a:spcBef>
                <a:spcPts val="720"/>
              </a:spcBef>
            </a:pPr>
            <a:r>
              <a:rPr sz="1400" i="1" dirty="0">
                <a:latin typeface="Times New Roman"/>
                <a:cs typeface="Times New Roman"/>
              </a:rPr>
              <a:t>золотое</a:t>
            </a:r>
            <a:r>
              <a:rPr sz="1400" i="1" spc="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Правило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нравственности</a:t>
            </a:r>
            <a:endParaRPr sz="1400">
              <a:latin typeface="Times New Roman"/>
              <a:cs typeface="Times New Roman"/>
            </a:endParaRPr>
          </a:p>
          <a:p>
            <a:pPr marL="12700" marR="19050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повышение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толерантности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профилактика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конфликтов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межличностных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отношениях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учащихся.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Формировать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развивать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нравственные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качества,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такие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терпимость,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доброта,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сочувствие,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сострадание,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неприятие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видов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зла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насилия;</a:t>
            </a:r>
            <a:endParaRPr sz="1400">
              <a:latin typeface="Times New Roman"/>
              <a:cs typeface="Times New Roman"/>
            </a:endParaRPr>
          </a:p>
          <a:p>
            <a:pPr marL="461009" indent="-448309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1009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Воспитывать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доброжелательное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отношение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другу;</a:t>
            </a:r>
            <a:endParaRPr sz="1400">
              <a:latin typeface="Times New Roman"/>
              <a:cs typeface="Times New Roman"/>
            </a:endParaRPr>
          </a:p>
          <a:p>
            <a:pPr marL="12700" marR="17145" algn="just">
              <a:lnSpc>
                <a:spcPct val="143000"/>
              </a:lnSpc>
              <a:spcBef>
                <a:spcPts val="80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Способствовать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осознанию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собственного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моббингу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поведения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подобной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ситуации;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ct val="14300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Формировать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умение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рассуждение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аргументировать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свою </a:t>
            </a:r>
            <a:r>
              <a:rPr sz="1400" dirty="0">
                <a:latin typeface="Times New Roman"/>
                <a:cs typeface="Times New Roman"/>
              </a:rPr>
              <a:t>точку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зрения.</a:t>
            </a:r>
            <a:endParaRPr sz="1400">
              <a:latin typeface="Times New Roman"/>
              <a:cs typeface="Times New Roman"/>
            </a:endParaRPr>
          </a:p>
          <a:p>
            <a:pPr marL="1090295" lvl="1" indent="-181610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1090930" algn="l"/>
              </a:tabLst>
            </a:pPr>
            <a:r>
              <a:rPr sz="1400" spc="-10" dirty="0">
                <a:latin typeface="Times New Roman"/>
                <a:cs typeface="Times New Roman"/>
              </a:rPr>
              <a:t>Вступительное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слово.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состоится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заседание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киноклуба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фильму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Ролана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Быкова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</a:pP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м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20" dirty="0">
                <a:latin typeface="Times New Roman"/>
                <a:cs typeface="Times New Roman"/>
              </a:rPr>
              <a:t>.</a:t>
            </a:r>
            <a:r>
              <a:rPr sz="1400" spc="35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Ж</a:t>
            </a:r>
            <a:r>
              <a:rPr sz="1400" spc="-30" dirty="0">
                <a:latin typeface="Times New Roman"/>
                <a:cs typeface="Times New Roman"/>
              </a:rPr>
              <a:t>ел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а)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р Ж</a:t>
            </a:r>
            <a:r>
              <a:rPr sz="1400" spc="-30" dirty="0">
                <a:latin typeface="Times New Roman"/>
                <a:cs typeface="Times New Roman"/>
              </a:rPr>
              <a:t>ел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-30" dirty="0">
                <a:latin typeface="Times New Roman"/>
                <a:cs typeface="Times New Roman"/>
              </a:rPr>
              <a:t>шу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л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ни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: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ор</a:t>
            </a:r>
            <a:r>
              <a:rPr sz="1400" spc="-5" dirty="0">
                <a:latin typeface="Times New Roman"/>
                <a:cs typeface="Times New Roman"/>
              </a:rPr>
              <a:t>ии</a:t>
            </a:r>
            <a:r>
              <a:rPr sz="1400" spc="-3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4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е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ро»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40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нни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«</a:t>
            </a:r>
            <a:r>
              <a:rPr sz="1400" spc="15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пи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л</a:t>
            </a:r>
            <a:endParaRPr sz="1400">
              <a:latin typeface="Times New Roman"/>
              <a:cs typeface="Times New Roman"/>
            </a:endParaRPr>
          </a:p>
          <a:p>
            <a:pPr marL="12700" marR="2032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повесть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«Чучело».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событием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литературной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 </a:t>
            </a:r>
            <a:r>
              <a:rPr sz="1400" dirty="0">
                <a:latin typeface="Times New Roman"/>
                <a:cs typeface="Times New Roman"/>
              </a:rPr>
              <a:t>страны,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экранизации.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Интересные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факты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фильме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кинофильме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Лены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Бессольцевой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превосходно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сыграла </a:t>
            </a:r>
            <a:r>
              <a:rPr sz="1400" dirty="0">
                <a:latin typeface="Times New Roman"/>
                <a:cs typeface="Times New Roman"/>
              </a:rPr>
              <a:t>Кристина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Орбакайте,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двенадцатилетняя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девочка.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Ролан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Быков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отсмотрел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около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семнадцати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тысяч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девочек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Советского </a:t>
            </a:r>
            <a:r>
              <a:rPr sz="1400" dirty="0">
                <a:latin typeface="Times New Roman"/>
                <a:cs typeface="Times New Roman"/>
              </a:rPr>
              <a:t>Союза.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пятый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съемок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фильма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Твери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(тогда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город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Калинин) </a:t>
            </a:r>
            <a:r>
              <a:rPr sz="1400" dirty="0">
                <a:latin typeface="Times New Roman"/>
                <a:cs typeface="Times New Roman"/>
              </a:rPr>
              <a:t>Кристина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Орбакайте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сломала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руку,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упав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лестнице.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Оставшуюся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часть </a:t>
            </a:r>
            <a:r>
              <a:rPr sz="1400" dirty="0">
                <a:latin typeface="Times New Roman"/>
                <a:cs typeface="Times New Roman"/>
              </a:rPr>
              <a:t>съемочного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девочка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играла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сломанной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рукой.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протяжении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замечаем.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5010" cy="89198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928369" indent="-229235" algn="just">
              <a:lnSpc>
                <a:spcPct val="100000"/>
              </a:lnSpc>
              <a:spcBef>
                <a:spcPts val="815"/>
              </a:spcBef>
              <a:buAutoNum type="arabicPeriod" startAt="2"/>
              <a:tabLst>
                <a:tab pos="928369" algn="l"/>
              </a:tabLst>
            </a:pPr>
            <a:r>
              <a:rPr sz="1400" spc="-10" dirty="0">
                <a:latin typeface="Times New Roman"/>
                <a:cs typeface="Times New Roman"/>
              </a:rPr>
              <a:t>Погружение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проблему.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Фильм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Ролана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Быкова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«Чучело»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вышел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прокат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1983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году,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отношениях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подростков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времени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мало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изменилось.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возрасте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можем столкнуться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болью,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жестокостью,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равнодушием.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будем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героях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фильма,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поступках,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latin typeface="Times New Roman"/>
                <a:cs typeface="Times New Roman"/>
              </a:rPr>
              <a:t>последствиях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поступков.</a:t>
            </a:r>
            <a:endParaRPr sz="1400">
              <a:latin typeface="Times New Roman"/>
              <a:cs typeface="Times New Roman"/>
            </a:endParaRPr>
          </a:p>
          <a:p>
            <a:pPr marL="928369" indent="-229235" algn="just">
              <a:lnSpc>
                <a:spcPct val="100000"/>
              </a:lnSpc>
              <a:spcBef>
                <a:spcPts val="725"/>
              </a:spcBef>
              <a:buAutoNum type="arabicPeriod" startAt="3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Просмотр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фильма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(можно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заранее, </a:t>
            </a:r>
            <a:r>
              <a:rPr sz="1400" spc="-10" dirty="0">
                <a:latin typeface="Times New Roman"/>
                <a:cs typeface="Times New Roman"/>
              </a:rPr>
              <a:t>дома).</a:t>
            </a:r>
            <a:endParaRPr sz="1400">
              <a:latin typeface="Times New Roman"/>
              <a:cs typeface="Times New Roman"/>
            </a:endParaRPr>
          </a:p>
          <a:p>
            <a:pPr marL="928369" indent="-229235" algn="just">
              <a:lnSpc>
                <a:spcPct val="100000"/>
              </a:lnSpc>
              <a:spcBef>
                <a:spcPts val="720"/>
              </a:spcBef>
              <a:buAutoNum type="arabicPeriod" startAt="3"/>
              <a:tabLst>
                <a:tab pos="928369" algn="l"/>
              </a:tabLst>
            </a:pPr>
            <a:r>
              <a:rPr sz="1400" dirty="0">
                <a:latin typeface="Times New Roman"/>
                <a:cs typeface="Times New Roman"/>
              </a:rPr>
              <a:t>Беседа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фильму.</a:t>
            </a:r>
            <a:endParaRPr sz="1400">
              <a:latin typeface="Times New Roman"/>
              <a:cs typeface="Times New Roman"/>
            </a:endParaRPr>
          </a:p>
          <a:p>
            <a:pPr marL="146050" indent="-133985" algn="just">
              <a:lnSpc>
                <a:spcPct val="100000"/>
              </a:lnSpc>
              <a:spcBef>
                <a:spcPts val="725"/>
              </a:spcBef>
              <a:buChar char="–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вызвал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«Чучело»?</a:t>
            </a:r>
            <a:endParaRPr sz="1400">
              <a:latin typeface="Times New Roman"/>
              <a:cs typeface="Times New Roman"/>
            </a:endParaRPr>
          </a:p>
          <a:p>
            <a:pPr marL="193675" indent="-181610" algn="just">
              <a:lnSpc>
                <a:spcPct val="100000"/>
              </a:lnSpc>
              <a:spcBef>
                <a:spcPts val="720"/>
              </a:spcBef>
              <a:buChar char="–"/>
              <a:tabLst>
                <a:tab pos="194310" algn="l"/>
              </a:tabLst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фильм?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затрагиваются?</a:t>
            </a:r>
            <a:endParaRPr sz="1400">
              <a:latin typeface="Times New Roman"/>
              <a:cs typeface="Times New Roman"/>
            </a:endParaRPr>
          </a:p>
          <a:p>
            <a:pPr marL="699135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5.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группах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Ребята делятся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Каждая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выбирает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тему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получает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ведущего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кейс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вопросами.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30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минут.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Представить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результаты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любой </a:t>
            </a:r>
            <a:r>
              <a:rPr sz="1400" dirty="0">
                <a:latin typeface="Times New Roman"/>
                <a:cs typeface="Times New Roman"/>
              </a:rPr>
              <a:t>форме: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презентация,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устный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отчет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«Рассуждение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тему…»,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коллаж,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рисунок.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Примеры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кейсов</a:t>
            </a:r>
            <a:endParaRPr sz="1400">
              <a:latin typeface="Times New Roman"/>
              <a:cs typeface="Times New Roman"/>
            </a:endParaRPr>
          </a:p>
          <a:p>
            <a:pPr marL="508634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другие»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>
              <a:lnSpc>
                <a:spcPct val="143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фильме,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детей,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существует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жесткое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разграничение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член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группы,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 </a:t>
            </a:r>
            <a:r>
              <a:rPr sz="1400" spc="-10" dirty="0">
                <a:latin typeface="Times New Roman"/>
                <a:cs typeface="Times New Roman"/>
              </a:rPr>
              <a:t>предатель.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обсуждения:</a:t>
            </a:r>
            <a:endParaRPr sz="1400">
              <a:latin typeface="Times New Roman"/>
              <a:cs typeface="Times New Roman"/>
            </a:endParaRPr>
          </a:p>
          <a:p>
            <a:pPr marL="499109" lvl="1" indent="-133350">
              <a:lnSpc>
                <a:spcPct val="100000"/>
              </a:lnSpc>
              <a:spcBef>
                <a:spcPts val="72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членом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группы?</a:t>
            </a:r>
            <a:endParaRPr sz="1400">
              <a:latin typeface="Times New Roman"/>
              <a:cs typeface="Times New Roman"/>
            </a:endParaRPr>
          </a:p>
          <a:p>
            <a:pPr marL="499109" lvl="1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правила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существуют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классе?</a:t>
            </a:r>
            <a:endParaRPr sz="1400">
              <a:latin typeface="Times New Roman"/>
              <a:cs typeface="Times New Roman"/>
            </a:endParaRPr>
          </a:p>
          <a:p>
            <a:pPr marL="365760" marR="14604" lvl="1">
              <a:lnSpc>
                <a:spcPct val="143000"/>
              </a:lnSpc>
              <a:buChar char="–"/>
              <a:tabLst>
                <a:tab pos="556895" algn="l"/>
              </a:tabLst>
            </a:pP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Лена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пришла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первый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встретило </a:t>
            </a:r>
            <a:r>
              <a:rPr sz="1400" dirty="0">
                <a:latin typeface="Times New Roman"/>
                <a:cs typeface="Times New Roman"/>
              </a:rPr>
              <a:t>большинство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учеников?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смеялась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вместе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ними?</a:t>
            </a:r>
            <a:endParaRPr sz="1400">
              <a:latin typeface="Times New Roman"/>
              <a:cs typeface="Times New Roman"/>
            </a:endParaRPr>
          </a:p>
          <a:p>
            <a:pPr marL="499109" lvl="1" indent="-133350">
              <a:lnSpc>
                <a:spcPct val="100000"/>
              </a:lnSpc>
              <a:spcBef>
                <a:spcPts val="79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подчинялся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идеям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приказам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Кнопки?</a:t>
            </a:r>
            <a:endParaRPr sz="1400">
              <a:latin typeface="Times New Roman"/>
              <a:cs typeface="Times New Roman"/>
            </a:endParaRPr>
          </a:p>
          <a:p>
            <a:pPr marL="499109" lvl="1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принадлежит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нет?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поняли?</a:t>
            </a:r>
            <a:endParaRPr sz="1400">
              <a:latin typeface="Times New Roman"/>
              <a:cs typeface="Times New Roman"/>
            </a:endParaRPr>
          </a:p>
          <a:p>
            <a:pPr marL="12700" marR="18415" indent="353060">
              <a:lnSpc>
                <a:spcPct val="143000"/>
              </a:lnSpc>
              <a:spcBef>
                <a:spcPts val="5"/>
              </a:spcBef>
            </a:pPr>
            <a:r>
              <a:rPr sz="1400" i="1" dirty="0">
                <a:latin typeface="Times New Roman"/>
                <a:cs typeface="Times New Roman"/>
              </a:rPr>
              <a:t>-</a:t>
            </a:r>
            <a:r>
              <a:rPr sz="1400" i="1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сохранить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ценности?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Кому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это </a:t>
            </a:r>
            <a:r>
              <a:rPr sz="1400" spc="-10" dirty="0">
                <a:latin typeface="Times New Roman"/>
                <a:cs typeface="Times New Roman"/>
              </a:rPr>
              <a:t>удалось?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5010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53060" algn="just">
              <a:lnSpc>
                <a:spcPct val="142900"/>
              </a:lnSpc>
              <a:spcBef>
                <a:spcPts val="90"/>
              </a:spcBef>
            </a:pPr>
            <a:r>
              <a:rPr sz="1400" i="1" dirty="0">
                <a:latin typeface="Times New Roman"/>
                <a:cs typeface="Times New Roman"/>
              </a:rPr>
              <a:t>-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10" dirty="0">
                <a:latin typeface="Times New Roman"/>
                <a:cs typeface="Times New Roman"/>
              </a:rPr>
              <a:t> ценности,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существуют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вашем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классе?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еще </a:t>
            </a:r>
            <a:r>
              <a:rPr sz="1400" dirty="0">
                <a:latin typeface="Times New Roman"/>
                <a:cs typeface="Times New Roman"/>
              </a:rPr>
              <a:t>хотели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добавить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20" dirty="0">
                <a:latin typeface="Times New Roman"/>
                <a:cs typeface="Times New Roman"/>
              </a:rPr>
              <a:t>ним?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Комментарий.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ведет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единодушно,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подчиняясь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идеям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приказам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Кнопки,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кроме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Васильева,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считает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средства </a:t>
            </a:r>
            <a:r>
              <a:rPr sz="1400" dirty="0">
                <a:latin typeface="Times New Roman"/>
                <a:cs typeface="Times New Roman"/>
              </a:rPr>
              <a:t>приемлемыми.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Страх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стать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изгоем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движет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детьми,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каждый</a:t>
            </a:r>
            <a:endParaRPr sz="140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подкладывает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дрова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костер,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сжигая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чучело,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изображающее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Лену. </a:t>
            </a:r>
            <a:r>
              <a:rPr sz="1400" dirty="0">
                <a:latin typeface="Times New Roman"/>
                <a:cs typeface="Times New Roman"/>
              </a:rPr>
              <a:t>Принадлежность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принимать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решения </a:t>
            </a:r>
            <a:r>
              <a:rPr sz="1400" dirty="0">
                <a:latin typeface="Times New Roman"/>
                <a:cs typeface="Times New Roman"/>
              </a:rPr>
              <a:t>самим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снимает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ответственность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поступки.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Тема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«Предательство-</a:t>
            </a:r>
            <a:r>
              <a:rPr sz="1400" spc="-10" dirty="0">
                <a:latin typeface="Times New Roman"/>
                <a:cs typeface="Times New Roman"/>
              </a:rPr>
              <a:t>справедливость»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фильме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отстаивают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понятие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справедливости,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которое </a:t>
            </a:r>
            <a:r>
              <a:rPr sz="1400" dirty="0">
                <a:latin typeface="Times New Roman"/>
                <a:cs typeface="Times New Roman"/>
              </a:rPr>
              <a:t>заключается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 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виновный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наказан.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spc="-10" dirty="0">
                <a:latin typeface="Times New Roman"/>
                <a:cs typeface="Times New Roman"/>
              </a:rPr>
              <a:t>«Предателям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прощения»,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Железная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Кнопка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(Миронова).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справедливость?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герои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справедливы,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отстаивая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справедливость?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такой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предатель?</a:t>
            </a:r>
            <a:endParaRPr sz="1400">
              <a:latin typeface="Times New Roman"/>
              <a:cs typeface="Times New Roman"/>
            </a:endParaRPr>
          </a:p>
          <a:p>
            <a:pPr marL="12700" marR="10160" indent="353060">
              <a:lnSpc>
                <a:spcPct val="143000"/>
              </a:lnSpc>
              <a:spcBef>
                <a:spcPts val="7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Лену ребята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считали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предателем?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поступили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25" dirty="0">
                <a:latin typeface="Times New Roman"/>
                <a:cs typeface="Times New Roman"/>
              </a:rPr>
              <a:t>ее </a:t>
            </a:r>
            <a:r>
              <a:rPr sz="1400" spc="-10" dirty="0">
                <a:latin typeface="Times New Roman"/>
                <a:cs typeface="Times New Roman"/>
              </a:rPr>
              <a:t>месте?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предатель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самом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деле?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идут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предательство?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5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прощать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предательство?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 поступить,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предали?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«Жестокость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милосердие»</a:t>
            </a:r>
            <a:endParaRPr sz="1400">
              <a:latin typeface="Times New Roman"/>
              <a:cs typeface="Times New Roman"/>
            </a:endParaRPr>
          </a:p>
          <a:p>
            <a:pPr marL="12700" marR="19050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Лена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сказала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ребятам: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«Можно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презреть,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наказать,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помочь,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мучить </a:t>
            </a:r>
            <a:r>
              <a:rPr sz="1400" dirty="0">
                <a:latin typeface="Times New Roman"/>
                <a:cs typeface="Times New Roman"/>
              </a:rPr>
              <a:t>нехорошо,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стыдно.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ожесточает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человека.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милосердным».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глазах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чучело,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дедушки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красавица,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«чудный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человек»?</a:t>
            </a:r>
            <a:endParaRPr sz="1400">
              <a:latin typeface="Times New Roman"/>
              <a:cs typeface="Times New Roman"/>
            </a:endParaRPr>
          </a:p>
          <a:p>
            <a:pPr marL="12700" marR="19050" indent="353060">
              <a:lnSpc>
                <a:spcPct val="143000"/>
              </a:lnSpc>
              <a:spcBef>
                <a:spcPts val="75"/>
              </a:spcBef>
              <a:buChar char="–"/>
              <a:tabLst>
                <a:tab pos="51815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проявлялась жестокость ребят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протяжении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фильма,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девочка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пришла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потом?</a:t>
            </a:r>
            <a:endParaRPr sz="1400">
              <a:latin typeface="Times New Roman"/>
              <a:cs typeface="Times New Roman"/>
            </a:endParaRPr>
          </a:p>
          <a:p>
            <a:pPr marL="499109" indent="-133350">
              <a:lnSpc>
                <a:spcPct val="100000"/>
              </a:lnSpc>
              <a:spcBef>
                <a:spcPts val="720"/>
              </a:spcBef>
              <a:buChar char="–"/>
              <a:tabLst>
                <a:tab pos="499109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чувствовала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поступали?</a:t>
            </a:r>
            <a:endParaRPr sz="1400">
              <a:latin typeface="Times New Roman"/>
              <a:cs typeface="Times New Roman"/>
            </a:endParaRPr>
          </a:p>
          <a:p>
            <a:pPr marL="12700" marR="7620" indent="353060">
              <a:lnSpc>
                <a:spcPct val="143000"/>
              </a:lnSpc>
              <a:buChar char="–"/>
              <a:tabLst>
                <a:tab pos="518159" algn="l"/>
              </a:tabLst>
            </a:pP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помог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выстоять,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рядом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ней?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вы </a:t>
            </a:r>
            <a:r>
              <a:rPr sz="1400" dirty="0">
                <a:latin typeface="Times New Roman"/>
                <a:cs typeface="Times New Roman"/>
              </a:rPr>
              <a:t>поддержали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Лену?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6915" cy="8996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970" indent="353060" algn="just">
              <a:lnSpc>
                <a:spcPct val="142900"/>
              </a:lnSpc>
              <a:spcBef>
                <a:spcPts val="90"/>
              </a:spcBef>
              <a:buChar char="–"/>
              <a:tabLst>
                <a:tab pos="508634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чём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видите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жестокости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каких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условиях </a:t>
            </a:r>
            <a:r>
              <a:rPr sz="1400" spc="-25" dirty="0">
                <a:latin typeface="Times New Roman"/>
                <a:cs typeface="Times New Roman"/>
              </a:rPr>
              <a:t>её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допустить?</a:t>
            </a:r>
            <a:endParaRPr sz="1400">
              <a:latin typeface="Times New Roman"/>
              <a:cs typeface="Times New Roman"/>
            </a:endParaRPr>
          </a:p>
          <a:p>
            <a:pPr marL="12700" marR="12065" indent="353060" algn="just">
              <a:lnSpc>
                <a:spcPct val="143000"/>
              </a:lnSpc>
              <a:buChar char="–"/>
              <a:tabLst>
                <a:tab pos="537210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делать,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какой-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причине,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оказались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подобной </a:t>
            </a:r>
            <a:r>
              <a:rPr sz="1400" dirty="0">
                <a:latin typeface="Times New Roman"/>
                <a:cs typeface="Times New Roman"/>
              </a:rPr>
              <a:t>ситуации?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Напишите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советов.</a:t>
            </a:r>
            <a:endParaRPr sz="1400">
              <a:latin typeface="Times New Roman"/>
              <a:cs typeface="Times New Roman"/>
            </a:endParaRPr>
          </a:p>
          <a:p>
            <a:pPr marL="12700" marR="12700" lvl="1" indent="448309" algn="just">
              <a:lnSpc>
                <a:spcPts val="2480"/>
              </a:lnSpc>
              <a:spcBef>
                <a:spcPts val="140"/>
              </a:spcBef>
              <a:buChar char="–"/>
              <a:tabLst>
                <a:tab pos="661670" algn="l"/>
              </a:tabLst>
            </a:pPr>
            <a:r>
              <a:rPr sz="1400" dirty="0">
                <a:latin typeface="Times New Roman"/>
                <a:cs typeface="Times New Roman"/>
              </a:rPr>
              <a:t>Почему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дедушка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Лены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самую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дорогую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картину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(портрет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dirty="0">
                <a:latin typeface="Times New Roman"/>
                <a:cs typeface="Times New Roman"/>
              </a:rPr>
              <a:t>бабушки)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оставляет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детям,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травили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внучку?</a:t>
            </a:r>
            <a:endParaRPr sz="1400">
              <a:latin typeface="Times New Roman"/>
              <a:cs typeface="Times New Roman"/>
            </a:endParaRPr>
          </a:p>
          <a:p>
            <a:pPr marL="641985" lvl="1" indent="-181610" algn="just">
              <a:lnSpc>
                <a:spcPct val="100000"/>
              </a:lnSpc>
              <a:spcBef>
                <a:spcPts val="505"/>
              </a:spcBef>
              <a:buChar char="–"/>
              <a:tabLst>
                <a:tab pos="642620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милосердным?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каких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ситуациях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можем</a:t>
            </a:r>
            <a:endParaRPr sz="1400">
              <a:latin typeface="Times New Roman"/>
              <a:cs typeface="Times New Roman"/>
            </a:endParaRPr>
          </a:p>
          <a:p>
            <a:pPr marL="12700" marR="14604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увидеть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милосердия?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Приведите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примеры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собственного </a:t>
            </a:r>
            <a:r>
              <a:rPr sz="1400" dirty="0">
                <a:latin typeface="Times New Roman"/>
                <a:cs typeface="Times New Roman"/>
              </a:rPr>
              <a:t>опыта,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близкие,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проявляли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милосердие.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Комментарий.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Насмешки,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оскорбления,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преследование,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бойкот,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(буллинг),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избиение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жестокие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средства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наказания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детьми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своей </a:t>
            </a:r>
            <a:r>
              <a:rPr sz="1400" dirty="0">
                <a:latin typeface="Times New Roman"/>
                <a:cs typeface="Times New Roman"/>
              </a:rPr>
              <a:t>одноклассницы.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менее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взрослые.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вмешался,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все </a:t>
            </a:r>
            <a:r>
              <a:rPr sz="1400" dirty="0">
                <a:latin typeface="Times New Roman"/>
                <a:cs typeface="Times New Roman"/>
              </a:rPr>
              <a:t>видели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происходящее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(тетя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Клава,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учительница,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экскурсионная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группа).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Бойкот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словарю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Ожегова)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прекращение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кем- </a:t>
            </a:r>
            <a:r>
              <a:rPr sz="1400" dirty="0">
                <a:latin typeface="Times New Roman"/>
                <a:cs typeface="Times New Roman"/>
              </a:rPr>
              <a:t>нибудь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протеста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против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чьего-нибудь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поступка)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Советы.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«Как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позволять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обижать?»</a:t>
            </a:r>
            <a:endParaRPr sz="1400">
              <a:latin typeface="Times New Roman"/>
              <a:cs typeface="Times New Roman"/>
            </a:endParaRPr>
          </a:p>
          <a:p>
            <a:pPr marL="470534" indent="-229235">
              <a:lnSpc>
                <a:spcPct val="100000"/>
              </a:lnSpc>
              <a:spcBef>
                <a:spcPts val="869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бойся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агрессора,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держись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уверенно.</a:t>
            </a:r>
            <a:endParaRPr sz="1400">
              <a:latin typeface="Times New Roman"/>
              <a:cs typeface="Times New Roman"/>
            </a:endParaRPr>
          </a:p>
          <a:p>
            <a:pPr marL="470534" indent="-229235">
              <a:lnSpc>
                <a:spcPct val="100000"/>
              </a:lnSpc>
              <a:spcBef>
                <a:spcPts val="79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Постарайся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сохранять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спокойствие,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четко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твердо.</a:t>
            </a:r>
            <a:endParaRPr sz="1400">
              <a:latin typeface="Times New Roman"/>
              <a:cs typeface="Times New Roman"/>
            </a:endParaRPr>
          </a:p>
          <a:p>
            <a:pPr marL="470534" indent="-229235">
              <a:lnSpc>
                <a:spcPct val="100000"/>
              </a:lnSpc>
              <a:spcBef>
                <a:spcPts val="87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груби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 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дерись.</a:t>
            </a:r>
            <a:endParaRPr sz="1400">
              <a:latin typeface="Times New Roman"/>
              <a:cs typeface="Times New Roman"/>
            </a:endParaRPr>
          </a:p>
          <a:p>
            <a:pPr marL="470534" indent="-229235">
              <a:lnSpc>
                <a:spcPct val="100000"/>
              </a:lnSpc>
              <a:spcBef>
                <a:spcPts val="79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Твердо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скажи,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10" dirty="0">
                <a:latin typeface="Times New Roman"/>
                <a:cs typeface="Times New Roman"/>
              </a:rPr>
              <a:t>тебе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нравится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такое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обращение.</a:t>
            </a:r>
            <a:endParaRPr sz="1400">
              <a:latin typeface="Times New Roman"/>
              <a:cs typeface="Times New Roman"/>
            </a:endParaRPr>
          </a:p>
          <a:p>
            <a:pPr marL="470534" marR="20320" indent="-229235">
              <a:lnSpc>
                <a:spcPct val="138600"/>
              </a:lnSpc>
              <a:spcBef>
                <a:spcPts val="22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Обратись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друзьям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старшим,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сможешь </a:t>
            </a:r>
            <a:r>
              <a:rPr sz="1400" dirty="0">
                <a:latin typeface="Times New Roman"/>
                <a:cs typeface="Times New Roman"/>
              </a:rPr>
              <a:t>справиться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сам.</a:t>
            </a:r>
            <a:endParaRPr sz="1400">
              <a:latin typeface="Times New Roman"/>
              <a:cs typeface="Times New Roman"/>
            </a:endParaRPr>
          </a:p>
          <a:p>
            <a:pPr marL="461009" marR="17780" indent="-219710">
              <a:lnSpc>
                <a:spcPct val="138600"/>
              </a:lnSpc>
              <a:spcBef>
                <a:spcPts val="30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главное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оставайтесь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проблемой. </a:t>
            </a:r>
            <a:r>
              <a:rPr sz="1400" dirty="0">
                <a:latin typeface="Times New Roman"/>
                <a:cs typeface="Times New Roman"/>
              </a:rPr>
              <a:t>Группы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представляют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>
              <a:lnSpc>
                <a:spcPts val="2480"/>
              </a:lnSpc>
              <a:spcBef>
                <a:spcPts val="135"/>
              </a:spcBef>
              <a:tabLst>
                <a:tab pos="1089025" algn="l"/>
                <a:tab pos="2215515" algn="l"/>
                <a:tab pos="2444115" algn="l"/>
                <a:tab pos="2682875" algn="l"/>
                <a:tab pos="3454400" algn="l"/>
                <a:tab pos="4892040" algn="l"/>
              </a:tabLst>
            </a:pPr>
            <a:r>
              <a:rPr sz="1400" spc="-10" dirty="0">
                <a:latin typeface="Times New Roman"/>
                <a:cs typeface="Times New Roman"/>
              </a:rPr>
              <a:t>Время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выступления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минуты.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Дополнительные</a:t>
            </a:r>
            <a:r>
              <a:rPr sz="1400" dirty="0">
                <a:latin typeface="Times New Roman"/>
                <a:cs typeface="Times New Roman"/>
              </a:rPr>
              <a:t>	вопросы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дополнения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минуты.</a:t>
            </a:r>
            <a:endParaRPr sz="1400">
              <a:latin typeface="Times New Roman"/>
              <a:cs typeface="Times New Roman"/>
            </a:endParaRPr>
          </a:p>
          <a:p>
            <a:pPr marL="699135">
              <a:lnSpc>
                <a:spcPct val="100000"/>
              </a:lnSpc>
              <a:spcBef>
                <a:spcPts val="500"/>
              </a:spcBef>
            </a:pPr>
            <a:r>
              <a:rPr sz="1400" dirty="0">
                <a:latin typeface="Times New Roman"/>
                <a:cs typeface="Times New Roman"/>
              </a:rPr>
              <a:t>6.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Заключение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>
              <a:lnSpc>
                <a:spcPct val="143000"/>
              </a:lnSpc>
              <a:tabLst>
                <a:tab pos="612140" algn="l"/>
                <a:tab pos="1116965" algn="l"/>
                <a:tab pos="1659255" algn="l"/>
                <a:tab pos="2154555" algn="l"/>
                <a:tab pos="2792730" algn="l"/>
                <a:tab pos="3750945" algn="l"/>
                <a:tab pos="4817110" algn="l"/>
                <a:tab pos="5530850" algn="l"/>
              </a:tabLst>
            </a:pP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задает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детям,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задания.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дал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фильм лично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вам?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Чему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учит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фильм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«Чучело»?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Попробуйте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назвать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эти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5805" cy="3085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160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драгоценные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качества.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Напишите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листочках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прикрепите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нашему </a:t>
            </a:r>
            <a:r>
              <a:rPr sz="1400" dirty="0">
                <a:latin typeface="Times New Roman"/>
                <a:cs typeface="Times New Roman"/>
              </a:rPr>
              <a:t>дереву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(на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доске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силуэт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дерева).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Завершить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киноклуба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словами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В.А.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Сухомлинского:</a:t>
            </a:r>
            <a:endParaRPr sz="140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«Надо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иметь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большую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силу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духа,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«жить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сердцем»,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желать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добра </a:t>
            </a:r>
            <a:r>
              <a:rPr sz="1400" dirty="0">
                <a:latin typeface="Times New Roman"/>
                <a:cs typeface="Times New Roman"/>
              </a:rPr>
              <a:t>другим.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Умение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чувствовать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умение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видеть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по-доброму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окружающих</a:t>
            </a:r>
            <a:endParaRPr sz="1400">
              <a:latin typeface="Times New Roman"/>
              <a:cs typeface="Times New Roman"/>
            </a:endParaRPr>
          </a:p>
          <a:p>
            <a:pPr marL="12700" marR="2349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показатель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этической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культуры,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огромной </a:t>
            </a:r>
            <a:r>
              <a:rPr sz="1400" dirty="0">
                <a:latin typeface="Times New Roman"/>
                <a:cs typeface="Times New Roman"/>
              </a:rPr>
              <a:t>внутренней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духа.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Хорошие,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желания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живут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душе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кто </a:t>
            </a:r>
            <a:r>
              <a:rPr sz="1400" dirty="0">
                <a:latin typeface="Times New Roman"/>
                <a:cs typeface="Times New Roman"/>
              </a:rPr>
              <a:t>умеет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отдавать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силы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души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другим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людям.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видим </a:t>
            </a:r>
            <a:r>
              <a:rPr sz="1400" dirty="0">
                <a:latin typeface="Times New Roman"/>
                <a:cs typeface="Times New Roman"/>
              </a:rPr>
              <a:t>другого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человека,</a:t>
            </a:r>
            <a:r>
              <a:rPr sz="1400" dirty="0">
                <a:latin typeface="Times New Roman"/>
                <a:cs typeface="Times New Roman"/>
              </a:rPr>
              <a:t> как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нему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относимся,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мир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нашей душе».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72274"/>
            <a:ext cx="5798820" cy="7318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68550" marR="248285" indent="-2146300">
              <a:lnSpc>
                <a:spcPct val="107100"/>
              </a:lnSpc>
              <a:spcBef>
                <a:spcPts val="95"/>
              </a:spcBef>
            </a:pPr>
            <a:r>
              <a:rPr sz="1400" b="1" dirty="0">
                <a:latin typeface="Times New Roman"/>
                <a:cs typeface="Times New Roman"/>
              </a:rPr>
              <a:t>ТЕОРЕТИЧЕСКИЕ</a:t>
            </a:r>
            <a:r>
              <a:rPr sz="1400" b="1" spc="-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ОСНОВЫ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ПРОБЛЕМЫ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ПРОФИЛАКТИКИ БУЛЛИНГА</a:t>
            </a:r>
            <a:endParaRPr sz="1400">
              <a:latin typeface="Times New Roman"/>
              <a:cs typeface="Times New Roman"/>
            </a:endParaRPr>
          </a:p>
          <a:p>
            <a:pPr marL="2292350" algn="just">
              <a:lnSpc>
                <a:spcPct val="100000"/>
              </a:lnSpc>
              <a:spcBef>
                <a:spcPts val="1395"/>
              </a:spcBef>
            </a:pPr>
            <a:r>
              <a:rPr sz="1400" b="1" dirty="0">
                <a:latin typeface="Times New Roman"/>
                <a:cs typeface="Times New Roman"/>
              </a:rPr>
              <a:t>Сущность</a:t>
            </a:r>
            <a:r>
              <a:rPr sz="1400" b="1" spc="-6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буллинга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принимает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участие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действующих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лиц: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(буллеры)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обидчики,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агрессоры,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организаторы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травли.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можно </a:t>
            </a:r>
            <a:r>
              <a:rPr sz="1400" dirty="0">
                <a:latin typeface="Times New Roman"/>
                <a:cs typeface="Times New Roman"/>
              </a:rPr>
              <a:t>отнести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помощников,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действуют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указке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сильных </a:t>
            </a:r>
            <a:r>
              <a:rPr sz="1400" dirty="0">
                <a:latin typeface="Times New Roman"/>
                <a:cs typeface="Times New Roman"/>
              </a:rPr>
              <a:t>агрессоров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Жертва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ребёнок.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оказаться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жертвой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травли увеличивается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 детей,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тревожны,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тех,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у кого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друзей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коллективе.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 algn="just">
              <a:lnSpc>
                <a:spcPct val="143000"/>
              </a:lnSpc>
            </a:pPr>
            <a:r>
              <a:rPr sz="1400" spc="-20" dirty="0">
                <a:latin typeface="Times New Roman"/>
                <a:cs typeface="Times New Roman"/>
              </a:rPr>
              <a:t>Свидетели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«союзники»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или </a:t>
            </a:r>
            <a:r>
              <a:rPr sz="1400" spc="-10" dirty="0">
                <a:latin typeface="Times New Roman"/>
                <a:cs typeface="Times New Roman"/>
              </a:rPr>
              <a:t>«зрители».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Ими </a:t>
            </a:r>
            <a:r>
              <a:rPr sz="1400" spc="-10" dirty="0">
                <a:latin typeface="Times New Roman"/>
                <a:cs typeface="Times New Roman"/>
              </a:rPr>
              <a:t>могут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25" dirty="0">
                <a:latin typeface="Times New Roman"/>
                <a:cs typeface="Times New Roman"/>
              </a:rPr>
              <a:t> как </a:t>
            </a:r>
            <a:r>
              <a:rPr sz="1400" dirty="0">
                <a:latin typeface="Times New Roman"/>
                <a:cs typeface="Times New Roman"/>
              </a:rPr>
              <a:t>дети,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взрослые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(технический</a:t>
            </a:r>
            <a:r>
              <a:rPr sz="1400" spc="5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персонал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учителя),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вмешиваются,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происходит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глазах.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Хотя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очевидцы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реагируют,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тоже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находятся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под</a:t>
            </a:r>
            <a:endParaRPr sz="1400">
              <a:latin typeface="Times New Roman"/>
              <a:cs typeface="Times New Roman"/>
            </a:endParaRPr>
          </a:p>
          <a:p>
            <a:pPr marL="12700" marR="1206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впечатлением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увиденного: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испытывают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страх,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чувствуют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себя </a:t>
            </a:r>
            <a:r>
              <a:rPr sz="1400" dirty="0">
                <a:latin typeface="Times New Roman"/>
                <a:cs typeface="Times New Roman"/>
              </a:rPr>
              <a:t>беспомощными,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потому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остановить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буллинг,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также </a:t>
            </a:r>
            <a:r>
              <a:rPr sz="1400" dirty="0">
                <a:latin typeface="Times New Roman"/>
                <a:cs typeface="Times New Roman"/>
              </a:rPr>
              <a:t>испытывать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вины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бездействия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присоединились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буллерам.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заразителен,</a:t>
            </a:r>
            <a:r>
              <a:rPr sz="1400" spc="5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сравнить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социально-</a:t>
            </a:r>
            <a:r>
              <a:rPr sz="1400" spc="-10" dirty="0">
                <a:latin typeface="Times New Roman"/>
                <a:cs typeface="Times New Roman"/>
              </a:rPr>
              <a:t>заразной</a:t>
            </a:r>
            <a:endParaRPr sz="140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43000"/>
              </a:lnSpc>
              <a:spcBef>
                <a:spcPts val="75"/>
              </a:spcBef>
            </a:pP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40" dirty="0">
                <a:latin typeface="Times New Roman"/>
                <a:cs typeface="Times New Roman"/>
              </a:rPr>
              <a:t>з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ю.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ыб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45" dirty="0">
                <a:latin typeface="Times New Roman"/>
                <a:cs typeface="Times New Roman"/>
              </a:rPr>
              <a:t>ь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-65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ы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ы</a:t>
            </a:r>
            <a:r>
              <a:rPr sz="1400" spc="2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еш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)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</a:t>
            </a:r>
            <a:r>
              <a:rPr sz="1400" spc="40" dirty="0">
                <a:latin typeface="Times New Roman"/>
                <a:cs typeface="Times New Roman"/>
              </a:rPr>
              <a:t>оч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сс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ции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90" dirty="0">
                <a:latin typeface="Times New Roman"/>
                <a:cs typeface="Times New Roman"/>
              </a:rPr>
              <a:t>т</a:t>
            </a:r>
            <a:r>
              <a:rPr sz="1400" spc="-45" dirty="0">
                <a:latin typeface="Times New Roman"/>
                <a:cs typeface="Times New Roman"/>
              </a:rPr>
              <a:t>ь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о 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бы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Зр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ю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ч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нн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 </a:t>
            </a:r>
            <a:r>
              <a:rPr sz="1400" spc="30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улл</a:t>
            </a:r>
            <a:r>
              <a:rPr sz="1400" spc="-5" dirty="0">
                <a:latin typeface="Times New Roman"/>
                <a:cs typeface="Times New Roman"/>
              </a:rPr>
              <a:t>ин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ци</a:t>
            </a:r>
            <a:r>
              <a:rPr sz="1400" spc="40" dirty="0">
                <a:latin typeface="Times New Roman"/>
                <a:cs typeface="Times New Roman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spc="40" dirty="0">
                <a:latin typeface="Times New Roman"/>
                <a:cs typeface="Times New Roman"/>
              </a:rPr>
              <a:t>ро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д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ь</a:t>
            </a:r>
            <a:r>
              <a:rPr sz="1400" spc="5" dirty="0">
                <a:latin typeface="Times New Roman"/>
                <a:cs typeface="Times New Roman"/>
              </a:rPr>
              <a:t>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1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 в</a:t>
            </a:r>
            <a:r>
              <a:rPr sz="1400" spc="5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Таблица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признаки.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8069" y="8103616"/>
          <a:ext cx="5761990" cy="1600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9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3875">
                <a:tc>
                  <a:txBody>
                    <a:bodyPr/>
                    <a:lstStyle/>
                    <a:p>
                      <a:pPr marL="19558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Участник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399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буллинга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Подвергнутые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193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Эмоциональный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фон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330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участников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буллинга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18415" algn="ctr">
                        <a:lnSpc>
                          <a:spcPts val="1405"/>
                        </a:lnSpc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Инициаторы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воспитывающиеся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родителями</a:t>
                      </a:r>
                      <a:r>
                        <a:rPr sz="1200" spc="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одиночкам;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Импульсивность,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52450">
                        <a:lnSpc>
                          <a:spcPct val="1459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раздражительность, эмоциональная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83323"/>
            <a:ext cx="5798820" cy="9013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latin typeface="Times New Roman"/>
                <a:cs typeface="Times New Roman"/>
              </a:rPr>
              <a:t>МЕТОДИКИ</a:t>
            </a:r>
            <a:r>
              <a:rPr sz="1400" b="1" spc="-1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ДИАГНОСТИКИ</a:t>
            </a:r>
            <a:r>
              <a:rPr sz="1400" b="1" spc="5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БУЛЛИНГА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4500"/>
              </a:lnSpc>
              <a:spcBef>
                <a:spcPts val="1325"/>
              </a:spcBef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целью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диагностики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проявлений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ситуаций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выявления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склонных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созданию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также с </a:t>
            </a:r>
            <a:r>
              <a:rPr sz="1400" spc="-10" dirty="0">
                <a:latin typeface="Times New Roman"/>
                <a:cs typeface="Times New Roman"/>
              </a:rPr>
              <a:t>целью </a:t>
            </a:r>
            <a:r>
              <a:rPr sz="1400" dirty="0">
                <a:latin typeface="Times New Roman"/>
                <a:cs typeface="Times New Roman"/>
              </a:rPr>
              <a:t>изучения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типов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младшего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школьного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возраста предлагаем </a:t>
            </a:r>
            <a:r>
              <a:rPr sz="1400" dirty="0">
                <a:latin typeface="Times New Roman"/>
                <a:cs typeface="Times New Roman"/>
              </a:rPr>
              <a:t>использовать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следующие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методы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исследования:</a:t>
            </a:r>
            <a:endParaRPr sz="1400">
              <a:latin typeface="Times New Roman"/>
              <a:cs typeface="Times New Roman"/>
            </a:endParaRPr>
          </a:p>
          <a:p>
            <a:pPr marL="279400" indent="-229235" algn="just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280035" algn="l"/>
              </a:tabLst>
            </a:pPr>
            <a:r>
              <a:rPr sz="1400" spc="-10" dirty="0">
                <a:latin typeface="Times New Roman"/>
                <a:cs typeface="Times New Roman"/>
              </a:rPr>
              <a:t>Определение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подростков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(опросник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Айзенка).</a:t>
            </a:r>
            <a:endParaRPr sz="1400">
              <a:latin typeface="Times New Roman"/>
              <a:cs typeface="Times New Roman"/>
            </a:endParaRPr>
          </a:p>
          <a:p>
            <a:pPr marL="279400" indent="-229235" algn="just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280035" algn="l"/>
              </a:tabLst>
            </a:pPr>
            <a:r>
              <a:rPr sz="1400" dirty="0">
                <a:latin typeface="Times New Roman"/>
                <a:cs typeface="Times New Roman"/>
              </a:rPr>
              <a:t>Методика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выявление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«буллинг-</a:t>
            </a:r>
            <a:r>
              <a:rPr sz="1400" dirty="0">
                <a:latin typeface="Times New Roman"/>
                <a:cs typeface="Times New Roman"/>
              </a:rPr>
              <a:t>структуры»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(Е.Г.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Норкина).</a:t>
            </a:r>
            <a:endParaRPr sz="1400">
              <a:latin typeface="Times New Roman"/>
              <a:cs typeface="Times New Roman"/>
            </a:endParaRPr>
          </a:p>
          <a:p>
            <a:pPr marL="422909">
              <a:lnSpc>
                <a:spcPct val="100000"/>
              </a:lnSpc>
              <a:spcBef>
                <a:spcPts val="795"/>
              </a:spcBef>
            </a:pPr>
            <a:r>
              <a:rPr sz="1400" i="1" dirty="0">
                <a:latin typeface="Times New Roman"/>
                <a:cs typeface="Times New Roman"/>
              </a:rPr>
              <a:t>Определение</a:t>
            </a:r>
            <a:r>
              <a:rPr sz="1400" i="1" spc="-1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темперамента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для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подростков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(опросник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Айзенка)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spc="-10" dirty="0">
                <a:latin typeface="Times New Roman"/>
                <a:cs typeface="Times New Roman"/>
              </a:rPr>
              <a:t>Инструкция:</a:t>
            </a:r>
            <a:endParaRPr sz="1400">
              <a:latin typeface="Times New Roman"/>
              <a:cs typeface="Times New Roman"/>
            </a:endParaRPr>
          </a:p>
          <a:p>
            <a:pPr marL="12700" marR="17780" indent="448309" algn="just">
              <a:lnSpc>
                <a:spcPct val="143000"/>
              </a:lnSpc>
            </a:pPr>
            <a:r>
              <a:rPr sz="1400" spc="-10" dirty="0">
                <a:latin typeface="Times New Roman"/>
                <a:cs typeface="Times New Roman"/>
              </a:rPr>
              <a:t>Ответьте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вопросов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особенностях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вашего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эмоций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различных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условиях.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испытание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способностей,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ответов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плохих.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Работайте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тратьте</a:t>
            </a:r>
            <a:endParaRPr sz="1400">
              <a:latin typeface="Times New Roman"/>
              <a:cs typeface="Times New Roman"/>
            </a:endParaRPr>
          </a:p>
          <a:p>
            <a:pPr marL="12700" marR="15240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обдумывание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ответа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первая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реакция.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можно </a:t>
            </a:r>
            <a:r>
              <a:rPr sz="1400" dirty="0">
                <a:latin typeface="Times New Roman"/>
                <a:cs typeface="Times New Roman"/>
              </a:rPr>
              <a:t>ответить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«да»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0" dirty="0">
                <a:latin typeface="Times New Roman"/>
                <a:cs typeface="Times New Roman"/>
              </a:rPr>
              <a:t> «нет».</a:t>
            </a:r>
            <a:endParaRPr sz="1400">
              <a:latin typeface="Times New Roman"/>
              <a:cs typeface="Times New Roman"/>
            </a:endParaRPr>
          </a:p>
          <a:p>
            <a:pPr marL="689610" lvl="1" indent="-22923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90245" algn="l"/>
              </a:tabLst>
            </a:pPr>
            <a:r>
              <a:rPr sz="1400" dirty="0">
                <a:latin typeface="Times New Roman"/>
                <a:cs typeface="Times New Roman"/>
              </a:rPr>
              <a:t>Любишь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шум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суету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вокруг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себя?</a:t>
            </a:r>
            <a:endParaRPr sz="1400">
              <a:latin typeface="Times New Roman"/>
              <a:cs typeface="Times New Roman"/>
            </a:endParaRPr>
          </a:p>
          <a:p>
            <a:pPr marL="12700" marR="22225" lvl="1" indent="448309">
              <a:lnSpc>
                <a:spcPct val="143000"/>
              </a:lnSpc>
              <a:spcBef>
                <a:spcPts val="5"/>
              </a:spcBef>
              <a:buAutoNum type="arabicPeriod"/>
              <a:tabLst>
                <a:tab pos="699135" algn="l"/>
              </a:tabLst>
            </a:pP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нуждаешься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друзьях,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могли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тебя </a:t>
            </a:r>
            <a:r>
              <a:rPr sz="1400" spc="-10" dirty="0">
                <a:latin typeface="Times New Roman"/>
                <a:cs typeface="Times New Roman"/>
              </a:rPr>
              <a:t>поддержать?</a:t>
            </a:r>
            <a:endParaRPr sz="1400">
              <a:latin typeface="Times New Roman"/>
              <a:cs typeface="Times New Roman"/>
            </a:endParaRPr>
          </a:p>
          <a:p>
            <a:pPr marL="12700" marR="11430" lvl="1" indent="448309">
              <a:lnSpc>
                <a:spcPct val="143000"/>
              </a:lnSpc>
              <a:spcBef>
                <a:spcPts val="75"/>
              </a:spcBef>
              <a:buAutoNum type="arabicPeriod"/>
              <a:tabLst>
                <a:tab pos="6896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находишь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быстрый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ответ,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чем-</a:t>
            </a:r>
            <a:r>
              <a:rPr sz="1400" spc="-10" dirty="0">
                <a:latin typeface="Times New Roman"/>
                <a:cs typeface="Times New Roman"/>
              </a:rPr>
              <a:t>нибудь спросят?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419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Бывает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такое,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что-нибудь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раздражает?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641985" algn="l"/>
              </a:tabLst>
            </a:pP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меняется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настроение?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419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Верно,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приятнее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(одной),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ребятами?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95"/>
              </a:spcBef>
              <a:buAutoNum type="arabicPeriod"/>
              <a:tabLst>
                <a:tab pos="641985" algn="l"/>
              </a:tabLst>
            </a:pP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10" dirty="0">
                <a:latin typeface="Times New Roman"/>
                <a:cs typeface="Times New Roman"/>
              </a:rPr>
              <a:t> тебе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мешают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уснуть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разные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мысли?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641985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делаешь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говорят?</a:t>
            </a:r>
            <a:endParaRPr sz="1400">
              <a:latin typeface="Times New Roman"/>
              <a:cs typeface="Times New Roman"/>
            </a:endParaRPr>
          </a:p>
          <a:p>
            <a:pPr marL="641350" lvl="1" indent="-180975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641985" algn="l"/>
              </a:tabLst>
            </a:pPr>
            <a:r>
              <a:rPr sz="1400" spc="-10" dirty="0">
                <a:latin typeface="Times New Roman"/>
                <a:cs typeface="Times New Roman"/>
              </a:rPr>
              <a:t>Любишь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подшучивать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кем-нибудь?</a:t>
            </a:r>
            <a:endParaRPr sz="1400">
              <a:latin typeface="Times New Roman"/>
              <a:cs typeface="Times New Roman"/>
            </a:endParaRPr>
          </a:p>
          <a:p>
            <a:pPr marL="12700" marR="15875" lvl="1" indent="448309">
              <a:lnSpc>
                <a:spcPct val="143000"/>
              </a:lnSpc>
              <a:buAutoNum type="arabicPeriod"/>
              <a:tabLst>
                <a:tab pos="775335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когда-нибудь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чувствуешь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несчастным(ой)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всякой причины?</a:t>
            </a:r>
            <a:endParaRPr sz="1400">
              <a:latin typeface="Times New Roman"/>
              <a:cs typeface="Times New Roman"/>
            </a:endParaRPr>
          </a:p>
          <a:p>
            <a:pPr marL="12700" marR="16510" lvl="1" indent="448309">
              <a:lnSpc>
                <a:spcPct val="143000"/>
              </a:lnSpc>
              <a:spcBef>
                <a:spcPts val="75"/>
              </a:spcBef>
              <a:buAutoNum type="arabicPeriod"/>
              <a:tabLst>
                <a:tab pos="775335" algn="l"/>
              </a:tabLst>
            </a:pPr>
            <a:r>
              <a:rPr sz="1400" dirty="0">
                <a:latin typeface="Times New Roman"/>
                <a:cs typeface="Times New Roman"/>
              </a:rPr>
              <a:t>Можешь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сказать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себе,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веселый,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оживленный человек?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5645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065" indent="448309">
              <a:lnSpc>
                <a:spcPct val="142900"/>
              </a:lnSpc>
              <a:spcBef>
                <a:spcPts val="90"/>
              </a:spcBef>
              <a:buAutoNum type="arabicPeriod" startAt="12"/>
              <a:tabLst>
                <a:tab pos="756285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приходилось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когда-нибудь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нарушать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школе?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Верно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бываешь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раздражен(а)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чем-</a:t>
            </a:r>
            <a:r>
              <a:rPr sz="1400" spc="-10" dirty="0">
                <a:latin typeface="Times New Roman"/>
                <a:cs typeface="Times New Roman"/>
              </a:rPr>
              <a:t>нибудь?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Нравится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делать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темпе?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>
              <a:lnSpc>
                <a:spcPts val="2480"/>
              </a:lnSpc>
              <a:spcBef>
                <a:spcPts val="140"/>
              </a:spcBef>
              <a:buAutoNum type="arabicPeriod" startAt="12"/>
              <a:tabLst>
                <a:tab pos="775335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переживаешь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страшных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событий,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могли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бы </a:t>
            </a:r>
            <a:r>
              <a:rPr sz="1400" spc="-10" dirty="0">
                <a:latin typeface="Times New Roman"/>
                <a:cs typeface="Times New Roman"/>
              </a:rPr>
              <a:t>произойти?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доверить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любую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тайну?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12"/>
              <a:tabLst>
                <a:tab pos="727710" algn="l"/>
              </a:tabLst>
            </a:pPr>
            <a:r>
              <a:rPr sz="1400" spc="-10" dirty="0">
                <a:latin typeface="Times New Roman"/>
                <a:cs typeface="Times New Roman"/>
              </a:rPr>
              <a:t>Можешь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 ты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внести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оживление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скучную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компанию?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бывает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учащенное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сердцебиение?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>
              <a:lnSpc>
                <a:spcPts val="2480"/>
              </a:lnSpc>
              <a:spcBef>
                <a:spcPts val="135"/>
              </a:spcBef>
              <a:buAutoNum type="arabicPeriod" startAt="12"/>
              <a:tabLst>
                <a:tab pos="756285" algn="l"/>
              </a:tabLst>
            </a:pPr>
            <a:r>
              <a:rPr sz="1400" dirty="0">
                <a:latin typeface="Times New Roman"/>
                <a:cs typeface="Times New Roman"/>
              </a:rPr>
              <a:t>Делаешь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шаг,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подружиться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кем- </a:t>
            </a:r>
            <a:r>
              <a:rPr sz="1400" spc="-10" dirty="0">
                <a:latin typeface="Times New Roman"/>
                <a:cs typeface="Times New Roman"/>
              </a:rPr>
              <a:t>нибудь?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когда-нибудь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говоришь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неправду?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ct val="143000"/>
              </a:lnSpc>
              <a:buAutoNum type="arabicPeriod" startAt="12"/>
              <a:tabLst>
                <a:tab pos="908685" algn="l"/>
                <a:tab pos="909319" algn="l"/>
                <a:tab pos="17945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легко</a:t>
            </a:r>
            <a:r>
              <a:rPr sz="1400" dirty="0">
                <a:latin typeface="Times New Roman"/>
                <a:cs typeface="Times New Roman"/>
              </a:rPr>
              <a:t>	расстраиваешься,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критикуют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твою </a:t>
            </a:r>
            <a:r>
              <a:rPr sz="1400" spc="-10" dirty="0">
                <a:latin typeface="Times New Roman"/>
                <a:cs typeface="Times New Roman"/>
              </a:rPr>
              <a:t>работу?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ts val="2480"/>
              </a:lnSpc>
              <a:spcBef>
                <a:spcPts val="140"/>
              </a:spcBef>
              <a:buAutoNum type="arabicPeriod" startAt="12"/>
              <a:tabLst>
                <a:tab pos="78486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шутишь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рассказываешь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смешные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своим друзьям?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0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чувствуешь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усталость?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ts val="2400"/>
              </a:lnSpc>
              <a:spcBef>
                <a:spcPts val="200"/>
              </a:spcBef>
              <a:buAutoNum type="arabicPeriod" startAt="12"/>
              <a:tabLst>
                <a:tab pos="7658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сначала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делаешь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необходимую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потом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все </a:t>
            </a:r>
            <a:r>
              <a:rPr sz="1400" spc="-10" dirty="0">
                <a:latin typeface="Times New Roman"/>
                <a:cs typeface="Times New Roman"/>
              </a:rPr>
              <a:t>остальное?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30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весел(а)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доволен(льна)?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9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Обидчив(а)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ты?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любишь общаться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другими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ребятами?</a:t>
            </a:r>
            <a:endParaRPr sz="1400">
              <a:latin typeface="Times New Roman"/>
              <a:cs typeface="Times New Roman"/>
            </a:endParaRPr>
          </a:p>
          <a:p>
            <a:pPr marL="12700" marR="17780" indent="448309">
              <a:lnSpc>
                <a:spcPct val="143000"/>
              </a:lnSpc>
              <a:buAutoNum type="arabicPeriod" startAt="12"/>
              <a:tabLst>
                <a:tab pos="812800" algn="l"/>
                <a:tab pos="814069" algn="l"/>
                <a:tab pos="1764664" algn="l"/>
              </a:tabLst>
            </a:pP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	ты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выполняешь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просьбы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родных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помощи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spc="-10" dirty="0">
                <a:latin typeface="Times New Roman"/>
                <a:cs typeface="Times New Roman"/>
              </a:rPr>
              <a:t>хозяйству?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бывают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головокружения?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ct val="143000"/>
              </a:lnSpc>
              <a:spcBef>
                <a:spcPts val="70"/>
              </a:spcBef>
              <a:buAutoNum type="arabicPeriod" startAt="12"/>
              <a:tabLst>
                <a:tab pos="794385" algn="l"/>
              </a:tabLst>
            </a:pPr>
            <a:r>
              <a:rPr sz="1400" dirty="0">
                <a:latin typeface="Times New Roman"/>
                <a:cs typeface="Times New Roman"/>
              </a:rPr>
              <a:t>Твои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поступки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ставят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неловкое положение?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чувствуешь,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что-нибудь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надоело?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Любишь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похвастаться?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12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сидишь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молчишь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незнакомых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807075" cy="891984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27075" indent="-266700">
              <a:lnSpc>
                <a:spcPct val="100000"/>
              </a:lnSpc>
              <a:spcBef>
                <a:spcPts val="815"/>
              </a:spcBef>
              <a:buAutoNum type="arabicPeriod" startAt="34"/>
              <a:tabLst>
                <a:tab pos="727710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Волнуешься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можешь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усидеть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месте?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принимаешь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решения?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шумишь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 </a:t>
            </a:r>
            <a:r>
              <a:rPr sz="1400" spc="-10" dirty="0">
                <a:latin typeface="Times New Roman"/>
                <a:cs typeface="Times New Roman"/>
              </a:rPr>
              <a:t>учителя?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снятся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страшные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сны?</a:t>
            </a:r>
            <a:endParaRPr sz="1400">
              <a:latin typeface="Times New Roman"/>
              <a:cs typeface="Times New Roman"/>
            </a:endParaRPr>
          </a:p>
          <a:p>
            <a:pPr marL="12700" marR="22225" indent="448309">
              <a:lnSpc>
                <a:spcPts val="2480"/>
              </a:lnSpc>
              <a:spcBef>
                <a:spcPts val="140"/>
              </a:spcBef>
              <a:buAutoNum type="arabicPeriod" startAt="34"/>
              <a:tabLst>
                <a:tab pos="756920" algn="l"/>
              </a:tabLst>
            </a:pPr>
            <a:r>
              <a:rPr sz="1400" dirty="0">
                <a:latin typeface="Times New Roman"/>
                <a:cs typeface="Times New Roman"/>
              </a:rPr>
              <a:t>Можешь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дать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волю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повеселиться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 друзей?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огорчить?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Случалось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говорить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ком-</a:t>
            </a:r>
            <a:r>
              <a:rPr sz="1400" spc="-10" dirty="0">
                <a:latin typeface="Times New Roman"/>
                <a:cs typeface="Times New Roman"/>
              </a:rPr>
              <a:t>нибудь?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говоришь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действуешь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раздумывая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долго?</a:t>
            </a:r>
            <a:endParaRPr sz="1400">
              <a:latin typeface="Times New Roman"/>
              <a:cs typeface="Times New Roman"/>
            </a:endParaRPr>
          </a:p>
          <a:p>
            <a:pPr marL="12700" marR="22225" indent="448309">
              <a:lnSpc>
                <a:spcPts val="2480"/>
              </a:lnSpc>
              <a:spcBef>
                <a:spcPts val="135"/>
              </a:spcBef>
              <a:buAutoNum type="arabicPeriod" startAt="34"/>
              <a:tabLst>
                <a:tab pos="812800" algn="l"/>
                <a:tab pos="814069" algn="l"/>
                <a:tab pos="1317625" algn="l"/>
                <a:tab pos="2736215" algn="l"/>
                <a:tab pos="3421379" algn="l"/>
                <a:tab pos="4744720" algn="l"/>
              </a:tabLst>
            </a:pPr>
            <a:r>
              <a:rPr sz="1400" spc="-20" dirty="0">
                <a:latin typeface="Times New Roman"/>
                <a:cs typeface="Times New Roman"/>
              </a:rPr>
              <a:t>Если</a:t>
            </a:r>
            <a:r>
              <a:rPr sz="1400" dirty="0">
                <a:latin typeface="Times New Roman"/>
                <a:cs typeface="Times New Roman"/>
              </a:rPr>
              <a:t>	оказываешься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глупом</a:t>
            </a:r>
            <a:r>
              <a:rPr sz="1400" dirty="0">
                <a:latin typeface="Times New Roman"/>
                <a:cs typeface="Times New Roman"/>
              </a:rPr>
              <a:t>	положении,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</a:t>
            </a:r>
            <a:r>
              <a:rPr sz="1400" dirty="0">
                <a:latin typeface="Times New Roman"/>
                <a:cs typeface="Times New Roman"/>
              </a:rPr>
              <a:t>	потом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долго переживаешь?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нравятся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подвижные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игры?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ешь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подают?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ответить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«нет»,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чем-то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просят?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любишь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ходить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гости?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80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Бывают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моменты,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хочется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жить?</a:t>
            </a:r>
            <a:endParaRPr sz="1400">
              <a:latin typeface="Times New Roman"/>
              <a:cs typeface="Times New Roman"/>
            </a:endParaRPr>
          </a:p>
          <a:p>
            <a:pPr marL="727710" indent="-267335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8345" algn="l"/>
              </a:tabLst>
            </a:pPr>
            <a:r>
              <a:rPr sz="1400" dirty="0">
                <a:latin typeface="Times New Roman"/>
                <a:cs typeface="Times New Roman"/>
              </a:rPr>
              <a:t>Бывал(а)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когда-нибудь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груб(а)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родителями?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Считают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веселым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человеком?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отвлекаешься,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делаешь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уроки?</a:t>
            </a:r>
            <a:endParaRPr sz="1400">
              <a:latin typeface="Times New Roman"/>
              <a:cs typeface="Times New Roman"/>
            </a:endParaRPr>
          </a:p>
          <a:p>
            <a:pPr marL="12700" marR="27305" indent="448309">
              <a:lnSpc>
                <a:spcPts val="2480"/>
              </a:lnSpc>
              <a:spcBef>
                <a:spcPts val="140"/>
              </a:spcBef>
              <a:buAutoNum type="arabicPeriod" startAt="34"/>
              <a:tabLst>
                <a:tab pos="737235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чаще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сидишь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смотришь,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принимаешь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участие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общем веселье?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50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бывает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уснуть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разных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мыслей?</a:t>
            </a:r>
            <a:endParaRPr sz="1400">
              <a:latin typeface="Times New Roman"/>
              <a:cs typeface="Times New Roman"/>
            </a:endParaRPr>
          </a:p>
          <a:p>
            <a:pPr marL="12700" marR="30480" indent="448309">
              <a:lnSpc>
                <a:spcPct val="143000"/>
              </a:lnSpc>
              <a:buAutoNum type="arabicPeriod" startAt="34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Всегда ли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уверенность,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справишься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делом, </a:t>
            </a:r>
            <a:r>
              <a:rPr sz="1400" dirty="0">
                <a:latin typeface="Times New Roman"/>
                <a:cs typeface="Times New Roman"/>
              </a:rPr>
              <a:t>которое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должен(на)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выполнить?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Знакомо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 чувство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одиночества?</a:t>
            </a:r>
            <a:endParaRPr sz="1400">
              <a:latin typeface="Times New Roman"/>
              <a:cs typeface="Times New Roman"/>
            </a:endParaRPr>
          </a:p>
          <a:p>
            <a:pPr marL="727075" indent="-266700">
              <a:lnSpc>
                <a:spcPct val="100000"/>
              </a:lnSpc>
              <a:spcBef>
                <a:spcPts val="795"/>
              </a:spcBef>
              <a:buAutoNum type="arabicPeriod" startAt="34"/>
              <a:tabLst>
                <a:tab pos="72771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стесняешься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заговорить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первым(ой)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незнакомыми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людьми?</a:t>
            </a:r>
            <a:endParaRPr sz="1400">
              <a:latin typeface="Times New Roman"/>
              <a:cs typeface="Times New Roman"/>
            </a:endParaRPr>
          </a:p>
          <a:p>
            <a:pPr marL="717550" indent="-257175">
              <a:lnSpc>
                <a:spcPct val="100000"/>
              </a:lnSpc>
              <a:spcBef>
                <a:spcPts val="720"/>
              </a:spcBef>
              <a:buAutoNum type="arabicPeriod" startAt="34"/>
              <a:tabLst>
                <a:tab pos="718185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спохватываешься,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уже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поздно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</a:t>
            </a:r>
            <a:r>
              <a:rPr sz="1400" spc="-10" dirty="0">
                <a:latin typeface="Times New Roman"/>
                <a:cs typeface="Times New Roman"/>
              </a:rPr>
              <a:t>либо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исправить?</a:t>
            </a:r>
            <a:endParaRPr sz="1400">
              <a:latin typeface="Times New Roman"/>
              <a:cs typeface="Times New Roman"/>
            </a:endParaRPr>
          </a:p>
          <a:p>
            <a:pPr marL="12700" marR="27305" indent="448309">
              <a:lnSpc>
                <a:spcPct val="143000"/>
              </a:lnSpc>
              <a:buAutoNum type="arabicPeriod" startAt="34"/>
              <a:tabLst>
                <a:tab pos="756285" algn="l"/>
              </a:tabLst>
            </a:pP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кто-нибудь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кричит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тебя,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тоже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кричишь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ответ?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820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5875" indent="448309">
              <a:lnSpc>
                <a:spcPct val="142900"/>
              </a:lnSpc>
              <a:spcBef>
                <a:spcPts val="90"/>
              </a:spcBef>
              <a:buAutoNum type="arabicPeriod" startAt="58"/>
              <a:tabLst>
                <a:tab pos="737235" algn="l"/>
              </a:tabLst>
            </a:pPr>
            <a:r>
              <a:rPr sz="1400" dirty="0">
                <a:latin typeface="Times New Roman"/>
                <a:cs typeface="Times New Roman"/>
              </a:rPr>
              <a:t>Бывает,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чувствуешь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веселым(ой)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печальным(ой)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причины?</a:t>
            </a:r>
            <a:endParaRPr sz="1400">
              <a:latin typeface="Times New Roman"/>
              <a:cs typeface="Times New Roman"/>
            </a:endParaRPr>
          </a:p>
          <a:p>
            <a:pPr marL="12700" marR="18415" indent="448309">
              <a:lnSpc>
                <a:spcPct val="143000"/>
              </a:lnSpc>
              <a:buAutoNum type="arabicPeriod" startAt="58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трудно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получить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настоящее</a:t>
            </a:r>
            <a:r>
              <a:rPr sz="1400" spc="5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удовольствие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веселой компании?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>
              <a:lnSpc>
                <a:spcPts val="2480"/>
              </a:lnSpc>
              <a:spcBef>
                <a:spcPts val="140"/>
              </a:spcBef>
              <a:buAutoNum type="arabicPeriod" startAt="58"/>
              <a:tabLst>
                <a:tab pos="784860" algn="l"/>
              </a:tabLst>
            </a:pP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волнуешься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сделал(а)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что-то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подумав?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i="1" dirty="0">
                <a:latin typeface="Times New Roman"/>
                <a:cs typeface="Times New Roman"/>
              </a:rPr>
              <a:t>Обработка</a:t>
            </a:r>
            <a:r>
              <a:rPr sz="1400" i="1" spc="-6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результатов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Ответ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«да»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20" dirty="0">
                <a:latin typeface="Times New Roman"/>
                <a:cs typeface="Times New Roman"/>
              </a:rPr>
              <a:t> «+».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Ответ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«нет»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«-</a:t>
            </a:r>
            <a:r>
              <a:rPr sz="1400" spc="-25" dirty="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Шкала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экстраверсии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интроверсии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(Ш1):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Значение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шкале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сумме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совпадения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знаков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следующих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вопросах:</a:t>
            </a:r>
            <a:r>
              <a:rPr sz="1400" spc="-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+3,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6,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+9,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+11,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+14,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+17,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+19,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+22,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+25,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+27,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+30,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-</a:t>
            </a:r>
            <a:endParaRPr sz="1400">
              <a:latin typeface="Times New Roman"/>
              <a:cs typeface="Times New Roman"/>
            </a:endParaRPr>
          </a:p>
          <a:p>
            <a:pPr marR="1633220" algn="ctr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33,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+35,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+38,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+41,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+43,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+46,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+49,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51,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+53,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55,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+57, </a:t>
            </a:r>
            <a:r>
              <a:rPr sz="1400" spc="-35" dirty="0">
                <a:latin typeface="Times New Roman"/>
                <a:cs typeface="Times New Roman"/>
              </a:rPr>
              <a:t>-</a:t>
            </a:r>
            <a:r>
              <a:rPr sz="1400" spc="-25" dirty="0">
                <a:latin typeface="Times New Roman"/>
                <a:cs typeface="Times New Roman"/>
              </a:rPr>
              <a:t>59.</a:t>
            </a:r>
            <a:endParaRPr sz="1400">
              <a:latin typeface="Times New Roman"/>
              <a:cs typeface="Times New Roman"/>
            </a:endParaRPr>
          </a:p>
          <a:p>
            <a:pPr marR="1591310" algn="ctr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Шкала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эмоциональной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стабильности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(Ш2):</a:t>
            </a:r>
            <a:endParaRPr sz="1400">
              <a:latin typeface="Times New Roman"/>
              <a:cs typeface="Times New Roman"/>
            </a:endParaRPr>
          </a:p>
          <a:p>
            <a:pPr marL="12700" marR="13970" indent="448309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Значение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шкале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определяется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сумме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положительных </a:t>
            </a:r>
            <a:r>
              <a:rPr sz="1400" dirty="0">
                <a:latin typeface="Times New Roman"/>
                <a:cs typeface="Times New Roman"/>
              </a:rPr>
              <a:t>ответов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следующих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вопросах: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13,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15,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21,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23,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26,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29,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31,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34,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400" dirty="0">
                <a:latin typeface="Times New Roman"/>
                <a:cs typeface="Times New Roman"/>
              </a:rPr>
              <a:t>37,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39,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42,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45,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47,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50,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52,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54,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56,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58,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60.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Шкала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достоверности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(Ш3):</a:t>
            </a:r>
            <a:endParaRPr sz="1400">
              <a:latin typeface="Times New Roman"/>
              <a:cs typeface="Times New Roman"/>
            </a:endParaRPr>
          </a:p>
          <a:p>
            <a:pPr marL="12700" marR="21590" indent="448309">
              <a:lnSpc>
                <a:spcPct val="143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Значение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шкале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считается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числу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совпадений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знаков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следующих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вопросах: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4,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+8,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12,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+16,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20,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+24,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+28,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32,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+36,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+44,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-</a:t>
            </a:r>
            <a:r>
              <a:rPr sz="1400" spc="-25" dirty="0">
                <a:latin typeface="Times New Roman"/>
                <a:cs typeface="Times New Roman"/>
              </a:rPr>
              <a:t>48.</a:t>
            </a:r>
            <a:endParaRPr sz="1400">
              <a:latin typeface="Times New Roman"/>
              <a:cs typeface="Times New Roman"/>
            </a:endParaRPr>
          </a:p>
          <a:p>
            <a:pPr marL="461009" marR="3079750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Интерпретация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результатов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Экстраверсия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1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интроверсия: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Ш1&lt;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8: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ярко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черты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интроверта</a:t>
            </a:r>
            <a:endParaRPr sz="1400">
              <a:latin typeface="Times New Roman"/>
              <a:cs typeface="Times New Roman"/>
            </a:endParaRPr>
          </a:p>
          <a:p>
            <a:pPr marL="461009" marR="77343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Ш1=8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12: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умеренно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черты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интроверта </a:t>
            </a:r>
            <a:r>
              <a:rPr sz="1400" dirty="0">
                <a:latin typeface="Times New Roman"/>
                <a:cs typeface="Times New Roman"/>
              </a:rPr>
              <a:t>Ш1=12 –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18: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умеренно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черты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экстраверта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Ш1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ярко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черты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экстраверта</a:t>
            </a:r>
            <a:endParaRPr sz="1400">
              <a:latin typeface="Times New Roman"/>
              <a:cs typeface="Times New Roman"/>
            </a:endParaRPr>
          </a:p>
          <a:p>
            <a:pPr marL="12700" marR="1714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Экстраверт: общителен,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любит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вечеринки,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множество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друзей. </a:t>
            </a:r>
            <a:r>
              <a:rPr sz="1400" dirty="0">
                <a:latin typeface="Times New Roman"/>
                <a:cs typeface="Times New Roman"/>
              </a:rPr>
              <a:t>Экстраверт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жаждет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возбуждения,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новых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впечатлений,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рискует,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действует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влиянием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момента.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Экстраверты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беззаботны,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оптимистичны,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активны,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9455" cy="7080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335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вспыльчивы,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предпочитают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движение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действие.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строго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контролирует,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положиться.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309" algn="just">
              <a:lnSpc>
                <a:spcPct val="143000"/>
              </a:lnSpc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Интроверт: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спокоен,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застенчив,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склонен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самоанализу,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предпочитает </a:t>
            </a:r>
            <a:r>
              <a:rPr sz="1400" spc="-20" dirty="0">
                <a:latin typeface="Times New Roman"/>
                <a:cs typeface="Times New Roman"/>
              </a:rPr>
              <a:t>общению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людьми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книгу,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сдержан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отдален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всех,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кроме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близких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людей. Планирует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заранее,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доверяет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внезапным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побуждениям.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</a:t>
            </a:r>
            <a:endParaRPr sz="1400">
              <a:latin typeface="Times New Roman"/>
              <a:cs typeface="Times New Roman"/>
            </a:endParaRPr>
          </a:p>
          <a:p>
            <a:pPr marL="12700" marR="2222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серьезно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относится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принятию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решений.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Любит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порядок, контролирует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чувства,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редко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поступает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агрессивно,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выходит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себя. </a:t>
            </a:r>
            <a:r>
              <a:rPr sz="1400" dirty="0">
                <a:latin typeface="Times New Roman"/>
                <a:cs typeface="Times New Roman"/>
              </a:rPr>
              <a:t>Обладая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пессимистичностью,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высоко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ценит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нравственные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нормы.</a:t>
            </a:r>
            <a:endParaRPr sz="1400">
              <a:latin typeface="Times New Roman"/>
              <a:cs typeface="Times New Roman"/>
            </a:endParaRPr>
          </a:p>
          <a:p>
            <a:pPr marL="461009" algn="just">
              <a:lnSpc>
                <a:spcPct val="100000"/>
              </a:lnSpc>
              <a:spcBef>
                <a:spcPts val="72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Эмоциональная</a:t>
            </a:r>
            <a:r>
              <a:rPr sz="1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устойчивость</a:t>
            </a:r>
            <a:r>
              <a:rPr sz="14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1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неустойчивость:</a:t>
            </a:r>
            <a:endParaRPr sz="1400">
              <a:latin typeface="Times New Roman"/>
              <a:cs typeface="Times New Roman"/>
            </a:endParaRPr>
          </a:p>
          <a:p>
            <a:pPr marL="461009" marR="343535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Ш2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10: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обладаешь </a:t>
            </a:r>
            <a:r>
              <a:rPr sz="1400" dirty="0">
                <a:latin typeface="Times New Roman"/>
                <a:cs typeface="Times New Roman"/>
              </a:rPr>
              <a:t>высокой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эмоциональной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стабильностью. </a:t>
            </a:r>
            <a:r>
              <a:rPr sz="1400" dirty="0">
                <a:latin typeface="Times New Roman"/>
                <a:cs typeface="Times New Roman"/>
              </a:rPr>
              <a:t>Ш2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4: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умеренная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стабильность.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Ш2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=15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18: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тебя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высокая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нестабильность.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Ш2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24: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тебя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высокая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нестабильность.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ct val="143000"/>
              </a:lnSpc>
              <a:tabLst>
                <a:tab pos="1967230" algn="l"/>
                <a:tab pos="3340735" algn="l"/>
              </a:tabLst>
            </a:pP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стабильность:</a:t>
            </a:r>
            <a:r>
              <a:rPr sz="1400" dirty="0">
                <a:latin typeface="Times New Roman"/>
                <a:cs typeface="Times New Roman"/>
              </a:rPr>
              <a:t>	эмоционально-</a:t>
            </a:r>
            <a:r>
              <a:rPr sz="1400" spc="-10" dirty="0">
                <a:latin typeface="Times New Roman"/>
                <a:cs typeface="Times New Roman"/>
              </a:rPr>
              <a:t>психологическая </a:t>
            </a:r>
            <a:r>
              <a:rPr sz="1400" dirty="0">
                <a:latin typeface="Times New Roman"/>
                <a:cs typeface="Times New Roman"/>
              </a:rPr>
              <a:t>устойчивость,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зрелость,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отличная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адаптация.</a:t>
            </a:r>
            <a:endParaRPr sz="1400">
              <a:latin typeface="Times New Roman"/>
              <a:cs typeface="Times New Roman"/>
            </a:endParaRPr>
          </a:p>
          <a:p>
            <a:pPr marL="12700" marR="13335" indent="448309">
              <a:lnSpc>
                <a:spcPct val="143000"/>
              </a:lnSpc>
              <a:spcBef>
                <a:spcPts val="80"/>
              </a:spcBef>
              <a:tabLst>
                <a:tab pos="1878964" algn="l"/>
                <a:tab pos="3340735" algn="l"/>
              </a:tabLst>
            </a:pPr>
            <a:r>
              <a:rPr sz="1400" spc="-10" dirty="0">
                <a:latin typeface="Times New Roman"/>
                <a:cs typeface="Times New Roman"/>
              </a:rPr>
              <a:t>Эмоциональная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нестабильность:</a:t>
            </a:r>
            <a:r>
              <a:rPr sz="1400" dirty="0">
                <a:latin typeface="Times New Roman"/>
                <a:cs typeface="Times New Roman"/>
              </a:rPr>
              <a:t>	эмоционально-</a:t>
            </a:r>
            <a:r>
              <a:rPr sz="1400" spc="-10" dirty="0">
                <a:latin typeface="Times New Roman"/>
                <a:cs typeface="Times New Roman"/>
              </a:rPr>
              <a:t>психологическая </a:t>
            </a:r>
            <a:r>
              <a:rPr sz="1400" dirty="0">
                <a:latin typeface="Times New Roman"/>
                <a:cs typeface="Times New Roman"/>
              </a:rPr>
              <a:t>неустойчивость,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нервозность,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плохая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адаптация.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Достоверность </a:t>
            </a:r>
            <a:r>
              <a:rPr sz="1400" spc="-10" dirty="0">
                <a:latin typeface="Times New Roman"/>
                <a:cs typeface="Times New Roman"/>
              </a:rPr>
              <a:t>ответов: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  <a:tabLst>
                <a:tab pos="1404620" algn="l"/>
              </a:tabLst>
            </a:pPr>
            <a:r>
              <a:rPr sz="1400" dirty="0">
                <a:latin typeface="Times New Roman"/>
                <a:cs typeface="Times New Roman"/>
              </a:rPr>
              <a:t>Ш3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	Твои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ответы были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искренними</a:t>
            </a:r>
            <a:endParaRPr sz="1400">
              <a:latin typeface="Times New Roman"/>
              <a:cs typeface="Times New Roman"/>
            </a:endParaRPr>
          </a:p>
          <a:p>
            <a:pPr marL="12700" marR="15240" indent="448309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Ш3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≥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5: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стремишься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давать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одобряемые ответы,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связи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этим </a:t>
            </a:r>
            <a:r>
              <a:rPr sz="1400" dirty="0">
                <a:latin typeface="Times New Roman"/>
                <a:cs typeface="Times New Roman"/>
              </a:rPr>
              <a:t>достоверность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полученных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результатов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невысока.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зависимости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значений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Ш1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Ш2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определяется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темперамент</a:t>
            </a:r>
            <a:endParaRPr sz="1400">
              <a:latin typeface="Times New Roman"/>
              <a:cs typeface="Times New Roman"/>
            </a:endParaRPr>
          </a:p>
          <a:p>
            <a:pPr marL="5019675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Таблица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5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8069" y="7779384"/>
          <a:ext cx="5760720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9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marL="8255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Ш1\Ш2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52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52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13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R="68580" algn="ctr">
                        <a:lnSpc>
                          <a:spcPts val="152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тебя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преобладает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флегматический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темперамент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  <a:tabLst>
                          <a:tab pos="776605" algn="l"/>
                          <a:tab pos="1653539" algn="l"/>
                        </a:tabLst>
                      </a:pP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тебя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преобладает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меланхолический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темперамент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тебя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преобладает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сангвинический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темперамент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тебя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преобладает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холерический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темперамент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7550" cy="9225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5240" indent="448309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Меланхолик.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меланхолического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можно охарактеризовать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как, легко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ранимого,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склонного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глубоко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переживать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даже </a:t>
            </a:r>
            <a:r>
              <a:rPr sz="1400" spc="-10" dirty="0">
                <a:latin typeface="Times New Roman"/>
                <a:cs typeface="Times New Roman"/>
              </a:rPr>
              <a:t>незначительные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неудачи,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внешне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вяло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реагирующего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окружающее.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Холерик.</a:t>
            </a:r>
            <a:r>
              <a:rPr sz="1400" spc="44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45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холерического</a:t>
            </a:r>
            <a:r>
              <a:rPr sz="1400" spc="3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450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можно </a:t>
            </a:r>
            <a:r>
              <a:rPr sz="1400" dirty="0">
                <a:latin typeface="Times New Roman"/>
                <a:cs typeface="Times New Roman"/>
              </a:rPr>
              <a:t>охарактеризовать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быстрого,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порывистого,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способного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отдаваться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делу</a:t>
            </a:r>
            <a:endParaRPr sz="1400">
              <a:latin typeface="Times New Roman"/>
              <a:cs typeface="Times New Roman"/>
            </a:endParaRPr>
          </a:p>
          <a:p>
            <a:pPr marL="12700" marR="177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страстностью,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уравновешенного,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склонного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бурным </a:t>
            </a:r>
            <a:r>
              <a:rPr sz="1400" dirty="0">
                <a:latin typeface="Times New Roman"/>
                <a:cs typeface="Times New Roman"/>
              </a:rPr>
              <a:t>эмоциональным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вспышкам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резким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сменам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настроения.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29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Сангвиник.</a:t>
            </a:r>
            <a:r>
              <a:rPr sz="1400" spc="5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5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сангвинического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5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можно </a:t>
            </a:r>
            <a:r>
              <a:rPr sz="1400" dirty="0">
                <a:latin typeface="Times New Roman"/>
                <a:cs typeface="Times New Roman"/>
              </a:rPr>
              <a:t>охарактеризовать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живого,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подвижного,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быстро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отзывающегося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окружающие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события,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сравнительно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переживающего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неудачи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400" spc="-10" dirty="0">
                <a:latin typeface="Times New Roman"/>
                <a:cs typeface="Times New Roman"/>
              </a:rPr>
              <a:t>неприятности.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Флегматик: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флегматического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темперамента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можно </a:t>
            </a:r>
            <a:r>
              <a:rPr sz="1400" dirty="0">
                <a:latin typeface="Times New Roman"/>
                <a:cs typeface="Times New Roman"/>
              </a:rPr>
              <a:t>охарактеризовать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медлительного,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невозмутимого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устойчивыми </a:t>
            </a:r>
            <a:r>
              <a:rPr sz="1400" dirty="0">
                <a:latin typeface="Times New Roman"/>
                <a:cs typeface="Times New Roman"/>
              </a:rPr>
              <a:t>стремлениями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менее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постоянным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настроением,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слабым </a:t>
            </a:r>
            <a:r>
              <a:rPr sz="1400" dirty="0">
                <a:latin typeface="Times New Roman"/>
                <a:cs typeface="Times New Roman"/>
              </a:rPr>
              <a:t>внешним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выражением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душевных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состояний.</a:t>
            </a:r>
            <a:endParaRPr sz="1400">
              <a:latin typeface="Times New Roman"/>
              <a:cs typeface="Times New Roman"/>
            </a:endParaRPr>
          </a:p>
          <a:p>
            <a:pPr marL="470534" algn="just">
              <a:lnSpc>
                <a:spcPct val="100000"/>
              </a:lnSpc>
              <a:spcBef>
                <a:spcPts val="800"/>
              </a:spcBef>
            </a:pPr>
            <a:r>
              <a:rPr sz="1400" i="1" dirty="0">
                <a:latin typeface="Times New Roman"/>
                <a:cs typeface="Times New Roman"/>
              </a:rPr>
              <a:t>Методика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на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выявление</a:t>
            </a:r>
            <a:r>
              <a:rPr sz="1400" i="1" spc="2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«буллинг-</a:t>
            </a:r>
            <a:r>
              <a:rPr sz="1400" i="1" dirty="0">
                <a:latin typeface="Times New Roman"/>
                <a:cs typeface="Times New Roman"/>
              </a:rPr>
              <a:t>структуры»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(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Е.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Г.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Норкина)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основании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предложенной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классификации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«буллинг-структуры» </a:t>
            </a:r>
            <a:r>
              <a:rPr sz="1400" dirty="0">
                <a:latin typeface="Times New Roman"/>
                <a:cs typeface="Times New Roman"/>
              </a:rPr>
              <a:t>нами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была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создана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авторская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методика,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целью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является </a:t>
            </a:r>
            <a:r>
              <a:rPr sz="1400" dirty="0">
                <a:latin typeface="Times New Roman"/>
                <a:cs typeface="Times New Roman"/>
              </a:rPr>
              <a:t>определение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ролей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позиций,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занимаемых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подростками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буллинге. </a:t>
            </a:r>
            <a:r>
              <a:rPr sz="1400" dirty="0">
                <a:latin typeface="Times New Roman"/>
                <a:cs typeface="Times New Roman"/>
              </a:rPr>
              <a:t>Данный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тест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предназначен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 подростков.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Состоит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25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вопросов, </a:t>
            </a:r>
            <a:r>
              <a:rPr sz="1400" spc="-20" dirty="0">
                <a:latin typeface="Times New Roman"/>
                <a:cs typeface="Times New Roman"/>
              </a:rPr>
              <a:t>три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</a:t>
            </a:r>
            <a:endParaRPr sz="1400">
              <a:latin typeface="Times New Roman"/>
              <a:cs typeface="Times New Roman"/>
            </a:endParaRPr>
          </a:p>
          <a:p>
            <a:pPr marL="12700" marR="952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позволяют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узнать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наличии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стороны </a:t>
            </a:r>
            <a:r>
              <a:rPr sz="1400" dirty="0">
                <a:latin typeface="Times New Roman"/>
                <a:cs typeface="Times New Roman"/>
              </a:rPr>
              <a:t>учеников,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педагогов.</a:t>
            </a:r>
            <a:endParaRPr sz="1400">
              <a:latin typeface="Times New Roman"/>
              <a:cs typeface="Times New Roman"/>
            </a:endParaRPr>
          </a:p>
          <a:p>
            <a:pPr marL="461009" marR="1470660">
              <a:lnSpc>
                <a:spcPct val="143000"/>
              </a:lnSpc>
              <a:buAutoNum type="arabicPeriod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Среди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одноклассников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друзей: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дружу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всеми;</a:t>
            </a:r>
            <a:endParaRPr sz="1400">
              <a:latin typeface="Times New Roman"/>
              <a:cs typeface="Times New Roman"/>
            </a:endParaRPr>
          </a:p>
          <a:p>
            <a:pPr marL="461009" marR="3241040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пару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друзей; </a:t>
            </a: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кем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дружу;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хотелось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дружить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всеми.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725"/>
              </a:spcBef>
              <a:buAutoNum type="arabicPeriod" startAt="2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внешность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окружающих:</a:t>
            </a:r>
            <a:endParaRPr sz="1400">
              <a:latin typeface="Times New Roman"/>
              <a:cs typeface="Times New Roman"/>
            </a:endParaRPr>
          </a:p>
          <a:p>
            <a:pPr marL="461009" marR="329565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а) да,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симпатичен,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общаться; </a:t>
            </a: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главное,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интересен;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77230" cy="922528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1009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страдаю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из-за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внешности;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ts val="24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конечно,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обладает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хорошей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внешностью,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dirty="0">
                <a:latin typeface="Times New Roman"/>
                <a:cs typeface="Times New Roman"/>
              </a:rPr>
              <a:t>заслуживает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хорошего.</a:t>
            </a:r>
            <a:endParaRPr sz="1400">
              <a:latin typeface="Times New Roman"/>
              <a:cs typeface="Times New Roman"/>
            </a:endParaRPr>
          </a:p>
          <a:p>
            <a:pPr marL="461009" marR="840105">
              <a:lnSpc>
                <a:spcPts val="2400"/>
              </a:lnSpc>
              <a:buAutoNum type="arabicPeriod" startAt="3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моем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приятны: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два;</a:t>
            </a:r>
            <a:endParaRPr sz="1400">
              <a:latin typeface="Times New Roman"/>
              <a:cs typeface="Times New Roman"/>
            </a:endParaRPr>
          </a:p>
          <a:p>
            <a:pPr marL="461009" marR="3449320">
              <a:lnSpc>
                <a:spcPts val="24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приятны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все; </a:t>
            </a: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нравятся;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25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приятны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классе.</a:t>
            </a:r>
            <a:endParaRPr sz="1400">
              <a:latin typeface="Times New Roman"/>
              <a:cs typeface="Times New Roman"/>
            </a:endParaRPr>
          </a:p>
          <a:p>
            <a:pPr marL="461009" marR="1011555">
              <a:lnSpc>
                <a:spcPct val="142900"/>
              </a:lnSpc>
              <a:spcBef>
                <a:spcPts val="5"/>
              </a:spcBef>
              <a:buAutoNum type="arabicPeriod" startAt="4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кажется,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лучше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меня: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всем;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иногда;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равняются;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чувствую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хуже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других.</a:t>
            </a:r>
            <a:endParaRPr sz="1400">
              <a:latin typeface="Times New Roman"/>
              <a:cs typeface="Times New Roman"/>
            </a:endParaRPr>
          </a:p>
          <a:p>
            <a:pPr marL="461009" marR="1764030">
              <a:lnSpc>
                <a:spcPct val="143000"/>
              </a:lnSpc>
              <a:buAutoNum type="arabicPeriod" startAt="5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мой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пришел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очках: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общаться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смеяться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над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ним;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перестану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общаться;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общаться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видят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ребята.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725"/>
              </a:spcBef>
              <a:buAutoNum type="arabicPeriod" startAt="6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дружный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дружны;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почти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общаемся;</a:t>
            </a:r>
            <a:endParaRPr sz="1400">
              <a:latin typeface="Times New Roman"/>
              <a:cs typeface="Times New Roman"/>
            </a:endParaRPr>
          </a:p>
          <a:p>
            <a:pPr marL="461009" marR="175260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основном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некоторых;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«задирают».</a:t>
            </a:r>
            <a:endParaRPr sz="1400">
              <a:latin typeface="Times New Roman"/>
              <a:cs typeface="Times New Roman"/>
            </a:endParaRPr>
          </a:p>
          <a:p>
            <a:pPr marL="461009" marR="897890">
              <a:lnSpc>
                <a:spcPct val="143000"/>
              </a:lnSpc>
              <a:buAutoNum type="arabicPeriod" startAt="7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испытываю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одиночества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тревоги: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 marR="453517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в) </a:t>
            </a:r>
            <a:r>
              <a:rPr sz="1400" spc="-10" dirty="0">
                <a:latin typeface="Times New Roman"/>
                <a:cs typeface="Times New Roman"/>
              </a:rPr>
              <a:t>иногда;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часто.</a:t>
            </a:r>
            <a:endParaRPr sz="1400">
              <a:latin typeface="Times New Roman"/>
              <a:cs typeface="Times New Roman"/>
            </a:endParaRPr>
          </a:p>
          <a:p>
            <a:pPr marL="461009" marR="925830">
              <a:lnSpc>
                <a:spcPct val="143000"/>
              </a:lnSpc>
              <a:buAutoNum type="arabicPeriod" startAt="8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обижают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одноклассника,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чувствую: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облегчение,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хорошо,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касается;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88025" cy="8919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1009" marR="1234440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справедливость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заступаюсь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одноклассника; </a:t>
            </a: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чувствую,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наверняка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заслужил;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г) мне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 до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никакого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дела.</a:t>
            </a:r>
            <a:endParaRPr sz="1400">
              <a:latin typeface="Times New Roman"/>
              <a:cs typeface="Times New Roman"/>
            </a:endParaRPr>
          </a:p>
          <a:p>
            <a:pPr marL="461009" marR="328295">
              <a:lnSpc>
                <a:spcPct val="143000"/>
              </a:lnSpc>
              <a:buAutoNum type="arabicPeriod" startAt="9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хотел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проводить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времени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одноклассниками: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бывает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редко;</a:t>
            </a:r>
            <a:endParaRPr sz="1400">
              <a:latin typeface="Times New Roman"/>
              <a:cs typeface="Times New Roman"/>
            </a:endParaRPr>
          </a:p>
          <a:p>
            <a:pPr marL="461009" marR="910590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 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проводим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вместе; </a:t>
            </a: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интересно;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 потому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некоторые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портят.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>
              <a:lnSpc>
                <a:spcPct val="142900"/>
              </a:lnSpc>
              <a:spcBef>
                <a:spcPts val="5"/>
              </a:spcBef>
              <a:buAutoNum type="arabicPeriod" startAt="10"/>
              <a:tabLst>
                <a:tab pos="908685" algn="l"/>
                <a:tab pos="909319" algn="l"/>
                <a:tab pos="1366520" algn="l"/>
                <a:tab pos="2537460" algn="l"/>
                <a:tab pos="4535805" algn="l"/>
              </a:tabLst>
            </a:pPr>
            <a:r>
              <a:rPr sz="1400" spc="-25" dirty="0">
                <a:latin typeface="Times New Roman"/>
                <a:cs typeface="Times New Roman"/>
              </a:rPr>
              <a:t>Мне</a:t>
            </a:r>
            <a:r>
              <a:rPr sz="1400" dirty="0">
                <a:latin typeface="Times New Roman"/>
                <a:cs typeface="Times New Roman"/>
              </a:rPr>
              <a:t>	кажется,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что</a:t>
            </a:r>
            <a:r>
              <a:rPr sz="1400" dirty="0">
                <a:latin typeface="Times New Roman"/>
                <a:cs typeface="Times New Roman"/>
              </a:rPr>
              <a:t>	мои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одноклассники</a:t>
            </a:r>
            <a:r>
              <a:rPr sz="1400" spc="5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</a:t>
            </a:r>
            <a:r>
              <a:rPr sz="1400" dirty="0">
                <a:latin typeface="Times New Roman"/>
                <a:cs typeface="Times New Roman"/>
              </a:rPr>
              <a:t>	хотят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мной </a:t>
            </a:r>
            <a:r>
              <a:rPr sz="1400" spc="-10" dirty="0">
                <a:latin typeface="Times New Roman"/>
                <a:cs typeface="Times New Roman"/>
              </a:rPr>
              <a:t>общаться:</a:t>
            </a:r>
            <a:endParaRPr sz="1400">
              <a:latin typeface="Times New Roman"/>
              <a:cs typeface="Times New Roman"/>
            </a:endParaRPr>
          </a:p>
          <a:p>
            <a:pPr marL="461009" marR="2727960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неприятно; </a:t>
            </a: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дружат;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устраивает;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г) это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хочу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ними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общаться.</a:t>
            </a:r>
            <a:endParaRPr sz="1400">
              <a:latin typeface="Times New Roman"/>
              <a:cs typeface="Times New Roman"/>
            </a:endParaRPr>
          </a:p>
          <a:p>
            <a:pPr marL="461009" marR="415290">
              <a:lnSpc>
                <a:spcPts val="2480"/>
              </a:lnSpc>
              <a:spcBef>
                <a:spcPts val="135"/>
              </a:spcBef>
              <a:buAutoNum type="arabicPeriod" startAt="11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пару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равняются: </a:t>
            </a:r>
            <a:r>
              <a:rPr sz="1400" dirty="0">
                <a:latin typeface="Times New Roman"/>
                <a:cs typeface="Times New Roman"/>
              </a:rPr>
              <a:t>а) да,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думаю,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них;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заслуживают;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г) да,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тоже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них</a:t>
            </a:r>
            <a:r>
              <a:rPr sz="1400" spc="-10" dirty="0">
                <a:latin typeface="Times New Roman"/>
                <a:cs typeface="Times New Roman"/>
              </a:rPr>
              <a:t> равняюсь.</a:t>
            </a:r>
            <a:endParaRPr sz="1400">
              <a:latin typeface="Times New Roman"/>
              <a:cs typeface="Times New Roman"/>
            </a:endParaRPr>
          </a:p>
          <a:p>
            <a:pPr marL="461009" marR="1414145">
              <a:lnSpc>
                <a:spcPts val="2480"/>
              </a:lnSpc>
              <a:spcBef>
                <a:spcPts val="135"/>
              </a:spcBef>
              <a:buSzPct val="92857"/>
              <a:buAutoNum type="arabicPeriod" startAt="12"/>
              <a:tabLst>
                <a:tab pos="680085" algn="l"/>
              </a:tabLst>
            </a:pP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ругают,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испытываю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гнева: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 marR="4545330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в) </a:t>
            </a:r>
            <a:r>
              <a:rPr sz="1400" spc="-10" dirty="0">
                <a:latin typeface="Times New Roman"/>
                <a:cs typeface="Times New Roman"/>
              </a:rPr>
              <a:t>иногда;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часто.</a:t>
            </a:r>
            <a:endParaRPr sz="1400">
              <a:latin typeface="Times New Roman"/>
              <a:cs typeface="Times New Roman"/>
            </a:endParaRPr>
          </a:p>
          <a:p>
            <a:pPr marL="461009" marR="395605">
              <a:lnSpc>
                <a:spcPts val="2480"/>
              </a:lnSpc>
              <a:spcBef>
                <a:spcPts val="140"/>
              </a:spcBef>
              <a:buSzPct val="85714"/>
              <a:buAutoNum type="arabicPeriod" startAt="13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нашем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ребят,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боятся: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унижают,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бьют;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боятся;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конечно,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нормально.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68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900621"/>
            <a:ext cx="5788660" cy="8920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1009" marR="778510">
              <a:lnSpc>
                <a:spcPct val="143000"/>
              </a:lnSpc>
              <a:spcBef>
                <a:spcPts val="95"/>
              </a:spcBef>
              <a:buSzPct val="85714"/>
              <a:buAutoNum type="arabicPeriod" startAt="14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хотелось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другом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школе: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нравится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устраивает;</a:t>
            </a:r>
            <a:endParaRPr sz="1400">
              <a:latin typeface="Times New Roman"/>
              <a:cs typeface="Times New Roman"/>
            </a:endParaRPr>
          </a:p>
          <a:p>
            <a:pPr marL="461009" marR="2005330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ссоры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одноклассниками;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вдруг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хуже.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505"/>
              </a:spcBef>
              <a:buSzPct val="85714"/>
              <a:buAutoNum type="arabicPeriod" startAt="15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кажется,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силы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решить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любую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latin typeface="Times New Roman"/>
                <a:cs typeface="Times New Roman"/>
              </a:rPr>
              <a:t>проблему:</a:t>
            </a:r>
            <a:endParaRPr sz="1400">
              <a:latin typeface="Times New Roman"/>
              <a:cs typeface="Times New Roman"/>
            </a:endParaRPr>
          </a:p>
          <a:p>
            <a:pPr marL="461009" marR="2317750">
              <a:lnSpc>
                <a:spcPct val="142900"/>
              </a:lnSpc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 это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самый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действенный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способ;</a:t>
            </a:r>
            <a:r>
              <a:rPr sz="1400" spc="5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лучше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«мирным»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путем;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обойтись;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зависит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обстоятельств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людей.</a:t>
            </a:r>
            <a:endParaRPr sz="1400">
              <a:latin typeface="Times New Roman"/>
              <a:cs typeface="Times New Roman"/>
            </a:endParaRPr>
          </a:p>
          <a:p>
            <a:pPr marL="12700" marR="12700" indent="448309">
              <a:lnSpc>
                <a:spcPct val="143000"/>
              </a:lnSpc>
              <a:buSzPct val="85714"/>
              <a:buAutoNum type="arabicPeriod" startAt="16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моем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(несколько)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которыми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никто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дружит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жаль;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дружим;</a:t>
            </a:r>
            <a:endParaRPr sz="1400">
              <a:latin typeface="Times New Roman"/>
              <a:cs typeface="Times New Roman"/>
            </a:endParaRPr>
          </a:p>
          <a:p>
            <a:pPr marL="461009" marR="2823210">
              <a:lnSpc>
                <a:spcPct val="1429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заслуживают;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числа.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309">
              <a:lnSpc>
                <a:spcPct val="143000"/>
              </a:lnSpc>
              <a:buSzPct val="85714"/>
              <a:buAutoNum type="arabicPeriod" startAt="17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кажется,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нашем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5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происходят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акты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(обзывания,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насмешки, </a:t>
            </a:r>
            <a:r>
              <a:rPr sz="1400" dirty="0">
                <a:latin typeface="Times New Roman"/>
                <a:cs typeface="Times New Roman"/>
              </a:rPr>
              <a:t>обидные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действия):</a:t>
            </a:r>
            <a:endParaRPr sz="1400">
              <a:latin typeface="Times New Roman"/>
              <a:cs typeface="Times New Roman"/>
            </a:endParaRPr>
          </a:p>
          <a:p>
            <a:pPr marL="461009" marR="2909570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ссоры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драки; </a:t>
            </a: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бывает;</a:t>
            </a:r>
            <a:endParaRPr sz="1400">
              <a:latin typeface="Times New Roman"/>
              <a:cs typeface="Times New Roman"/>
            </a:endParaRPr>
          </a:p>
          <a:p>
            <a:pPr marL="461009" marR="2031364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в) почти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считать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пару</a:t>
            </a:r>
            <a:r>
              <a:rPr sz="1400" spc="-10" dirty="0">
                <a:latin typeface="Times New Roman"/>
                <a:cs typeface="Times New Roman"/>
              </a:rPr>
              <a:t> случаев;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конечно,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должно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быть.</a:t>
            </a:r>
            <a:endParaRPr sz="1400">
              <a:latin typeface="Times New Roman"/>
              <a:cs typeface="Times New Roman"/>
            </a:endParaRPr>
          </a:p>
          <a:p>
            <a:pPr marL="461009" marR="1006475">
              <a:lnSpc>
                <a:spcPts val="2480"/>
              </a:lnSpc>
              <a:spcBef>
                <a:spcPts val="135"/>
              </a:spcBef>
              <a:buSzPct val="85714"/>
              <a:buAutoNum type="arabicPeriod" startAt="18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увижу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драку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одноклассниками,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я: </a:t>
            </a:r>
            <a:r>
              <a:rPr sz="1400" dirty="0">
                <a:latin typeface="Times New Roman"/>
                <a:cs typeface="Times New Roman"/>
              </a:rPr>
              <a:t>а) пройду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мимо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касается;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обязательно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остановлюсь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посмотрю;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сниму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после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размещу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интернете,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пусть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все </a:t>
            </a:r>
            <a:r>
              <a:rPr sz="1400" spc="-10" dirty="0">
                <a:latin typeface="Times New Roman"/>
                <a:cs typeface="Times New Roman"/>
              </a:rPr>
              <a:t>увидят;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попытаюсь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остановить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драку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выяснить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дело.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69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900621"/>
            <a:ext cx="5803265" cy="8920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1009" marR="838200">
              <a:lnSpc>
                <a:spcPct val="143000"/>
              </a:lnSpc>
              <a:spcBef>
                <a:spcPts val="95"/>
              </a:spcBef>
              <a:buSzPct val="85714"/>
              <a:buAutoNum type="arabicPeriod" startAt="19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кажется,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коллективе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недооценивают: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 marR="4561205">
              <a:lnSpc>
                <a:spcPts val="248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в) </a:t>
            </a:r>
            <a:r>
              <a:rPr sz="1400" spc="-10" dirty="0">
                <a:latin typeface="Times New Roman"/>
                <a:cs typeface="Times New Roman"/>
              </a:rPr>
              <a:t>иногда;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часто.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505"/>
              </a:spcBef>
              <a:buSzPct val="85714"/>
              <a:buAutoNum type="arabicPeriod" startAt="20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моему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унижают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оскорбляют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учащихся: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да;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461009" marR="4561205">
              <a:lnSpc>
                <a:spcPts val="2480"/>
              </a:lnSpc>
              <a:spcBef>
                <a:spcPts val="135"/>
              </a:spcBef>
            </a:pPr>
            <a:r>
              <a:rPr sz="1400" dirty="0">
                <a:latin typeface="Times New Roman"/>
                <a:cs typeface="Times New Roman"/>
              </a:rPr>
              <a:t>в) </a:t>
            </a:r>
            <a:r>
              <a:rPr sz="1400" spc="-10" dirty="0">
                <a:latin typeface="Times New Roman"/>
                <a:cs typeface="Times New Roman"/>
              </a:rPr>
              <a:t>иногда;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часто.</a:t>
            </a:r>
            <a:endParaRPr sz="1400">
              <a:latin typeface="Times New Roman"/>
              <a:cs typeface="Times New Roman"/>
            </a:endParaRPr>
          </a:p>
          <a:p>
            <a:pPr marL="909319" indent="-448309">
              <a:lnSpc>
                <a:spcPct val="100000"/>
              </a:lnSpc>
              <a:spcBef>
                <a:spcPts val="505"/>
              </a:spcBef>
              <a:buSzPct val="85714"/>
              <a:buAutoNum type="arabicPeriod" startAt="21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корабле,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стал: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капитаном;</a:t>
            </a:r>
            <a:endParaRPr sz="1400">
              <a:latin typeface="Times New Roman"/>
              <a:cs typeface="Times New Roman"/>
            </a:endParaRPr>
          </a:p>
          <a:p>
            <a:pPr marL="461009" marR="3370579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помощником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капитана; </a:t>
            </a: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обычным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матросом;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юнгой.</a:t>
            </a:r>
            <a:endParaRPr sz="1400">
              <a:latin typeface="Times New Roman"/>
              <a:cs typeface="Times New Roman"/>
            </a:endParaRPr>
          </a:p>
          <a:p>
            <a:pPr marL="12700" marR="26670" indent="448309">
              <a:lnSpc>
                <a:spcPct val="142900"/>
              </a:lnSpc>
              <a:buSzPct val="85714"/>
              <a:buAutoNum type="arabicPeriod" startAt="22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изъяны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внешности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(бородавки,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косоглазие, </a:t>
            </a:r>
            <a:r>
              <a:rPr sz="1400" dirty="0">
                <a:latin typeface="Times New Roman"/>
                <a:cs typeface="Times New Roman"/>
              </a:rPr>
              <a:t>ожирение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др.):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повод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насмешек;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таким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общаться;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беспокоит,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общаться;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общаться,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уронить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репутацию.</a:t>
            </a:r>
            <a:endParaRPr sz="1400">
              <a:latin typeface="Times New Roman"/>
              <a:cs typeface="Times New Roman"/>
            </a:endParaRPr>
          </a:p>
          <a:p>
            <a:pPr marL="461009" marR="1339215">
              <a:lnSpc>
                <a:spcPct val="143000"/>
              </a:lnSpc>
              <a:buSzPct val="85714"/>
              <a:buAutoNum type="arabicPeriod" startAt="23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кто-то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подвергается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насмешкам: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поступать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встану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защиту;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9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смеяться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ним;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5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касается.</a:t>
            </a:r>
            <a:endParaRPr sz="1400">
              <a:latin typeface="Times New Roman"/>
              <a:cs typeface="Times New Roman"/>
            </a:endParaRPr>
          </a:p>
          <a:p>
            <a:pPr marL="461009" marR="496570">
              <a:lnSpc>
                <a:spcPct val="143000"/>
              </a:lnSpc>
              <a:buSzPct val="85714"/>
              <a:buAutoNum type="arabicPeriod" startAt="24"/>
              <a:tabLst>
                <a:tab pos="908685" algn="l"/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огорчаюсь,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пользуюсь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успехом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важно;</a:t>
            </a:r>
            <a:endParaRPr sz="1400">
              <a:latin typeface="Times New Roman"/>
              <a:cs typeface="Times New Roman"/>
            </a:endParaRPr>
          </a:p>
          <a:p>
            <a:pPr marL="461009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нет-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равно;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68069" y="724534"/>
          <a:ext cx="5761990" cy="8959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9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345">
                <a:tc rowSpan="2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семей,</a:t>
                      </a:r>
                      <a:r>
                        <a:rPr sz="12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которых</a:t>
                      </a:r>
                      <a:r>
                        <a:rPr sz="12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матери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неустойчивость,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937260" algn="l"/>
                          <a:tab pos="265112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отмечается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негативное</a:t>
                      </a:r>
                      <a:r>
                        <a:rPr sz="1200" spc="21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отношение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08013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завышенная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самооценка,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жизни;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враждебность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семей,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где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придерживаются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(агрессивность),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авторитарного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стиля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воспитании;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946785" algn="l"/>
                          <a:tab pos="1232535" algn="l"/>
                          <a:tab pos="163258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склонность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лжи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 с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низкой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устойчивостью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стрессу;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жульничеству.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низкой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успеваемостью;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конфликтных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семей;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118235" algn="l"/>
                          <a:tab pos="239458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активные,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общительные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претендующие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лидера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классе;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высокомерные,</a:t>
                      </a:r>
                      <a:r>
                        <a:rPr sz="120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делящие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всех</a:t>
                      </a:r>
                      <a:r>
                        <a:rPr sz="1200" spc="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765810" algn="l"/>
                          <a:tab pos="1003935" algn="l"/>
                          <a:tab pos="1727200" algn="l"/>
                          <a:tab pos="21564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«своих»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«чужих»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(что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является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50939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результатом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соответствующего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семейного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воспитания);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максималисты,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желающие</a:t>
                      </a:r>
                      <a:r>
                        <a:rPr sz="12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идти</a:t>
                      </a:r>
                      <a:r>
                        <a:rPr sz="1200" spc="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компромиссы;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слабым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самоконтролем,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490220" algn="l"/>
                          <a:tab pos="1422400" algn="l"/>
                          <a:tab pos="2032635" algn="l"/>
                          <a:tab pos="2442210" algn="l"/>
                        </a:tabLst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научились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брать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себя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ответственность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свое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поведение;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обученные</a:t>
                      </a:r>
                      <a:r>
                        <a:rPr sz="120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другим,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лучшим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16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013460" algn="l"/>
                          <a:tab pos="2041525" algn="l"/>
                          <a:tab pos="257492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способам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поведения,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т.е.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041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воспитанные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4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ts val="14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  <a:tabLst>
                          <a:tab pos="15468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Несамостоятельные,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безынициативные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  <a:tabLst>
                          <a:tab pos="171894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Эгоцентричные,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умеющие</a:t>
                      </a:r>
                      <a:r>
                        <a:rPr sz="12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ставить</a:t>
                      </a:r>
                      <a:r>
                        <a:rPr sz="12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себя</a:t>
                      </a:r>
                      <a:r>
                        <a:rPr sz="12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652145" algn="l"/>
                          <a:tab pos="1423670" algn="l"/>
                          <a:tab pos="207073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всегда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стремятся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место</a:t>
                      </a:r>
                      <a:r>
                        <a:rPr sz="12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другого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(в</a:t>
                      </a:r>
                      <a:r>
                        <a:rPr sz="120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беседах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следовать</a:t>
                      </a:r>
                      <a:r>
                        <a:rPr sz="120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правилам,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неким</a:t>
                      </a:r>
                      <a:r>
                        <a:rPr sz="12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стандартам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223645" algn="l"/>
                          <a:tab pos="151892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часто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говорят: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«Я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и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(очень прилежные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законопослушные);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подумал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этом»);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Помощники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склонные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признавать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свою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975994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легко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поддающиеся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ответственность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происходящее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влиянию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окружающих,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652145" algn="l"/>
                          <a:tab pos="1195070" algn="l"/>
                          <a:tab pos="19278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(чаще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всего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считают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виноватыми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уверенные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себе,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очень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других);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10934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дорожащие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«дружбой»,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785495" algn="l"/>
                          <a:tab pos="208915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часто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подверженные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жесткому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946785" algn="l"/>
                          <a:tab pos="172783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оказанным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доверием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со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контролю</a:t>
                      </a:r>
                      <a:r>
                        <a:rPr sz="12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стороны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старших</a:t>
                      </a:r>
                      <a:r>
                        <a:rPr sz="12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(их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стороны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лидеров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класса;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70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513205" y="596074"/>
            <a:ext cx="3750945" cy="247523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400" dirty="0">
                <a:latin typeface="Times New Roman"/>
                <a:cs typeface="Times New Roman"/>
              </a:rPr>
              <a:t>в)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пользуюсь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успехом;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успешен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классе.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43000"/>
              </a:lnSpc>
              <a:tabLst>
                <a:tab pos="460375" algn="l"/>
              </a:tabLst>
            </a:pPr>
            <a:r>
              <a:rPr sz="1200" spc="-25" dirty="0">
                <a:latin typeface="Times New Roman"/>
                <a:cs typeface="Times New Roman"/>
              </a:rPr>
              <a:t>25.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400" dirty="0">
                <a:latin typeface="Times New Roman"/>
                <a:cs typeface="Times New Roman"/>
              </a:rPr>
              <a:t>Я нуждаюсь 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поддержке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одноклассников: </a:t>
            </a:r>
            <a:r>
              <a:rPr sz="1400" dirty="0">
                <a:latin typeface="Times New Roman"/>
                <a:cs typeface="Times New Roman"/>
              </a:rPr>
              <a:t>а)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да;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б)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нет;</a:t>
            </a:r>
            <a:endParaRPr sz="1400">
              <a:latin typeface="Times New Roman"/>
              <a:cs typeface="Times New Roman"/>
            </a:endParaRPr>
          </a:p>
          <a:p>
            <a:pPr marL="60325" marR="2957830" indent="-47625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в) </a:t>
            </a:r>
            <a:r>
              <a:rPr sz="1400" spc="-10" dirty="0">
                <a:latin typeface="Times New Roman"/>
                <a:cs typeface="Times New Roman"/>
              </a:rPr>
              <a:t>иногда; </a:t>
            </a:r>
            <a:r>
              <a:rPr sz="1400" dirty="0">
                <a:latin typeface="Times New Roman"/>
                <a:cs typeface="Times New Roman"/>
              </a:rPr>
              <a:t>г)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часто.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dirty="0">
                <a:latin typeface="Times New Roman"/>
                <a:cs typeface="Times New Roman"/>
              </a:rPr>
              <a:t>Таблица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ключ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8069" y="3174619"/>
          <a:ext cx="5760719" cy="6296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0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9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8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marR="99695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Инициатор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Помощник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Защитник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Жертва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40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Наблюдатель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40970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40970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40970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40970" algn="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4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R="102870" algn="r">
                        <a:lnSpc>
                          <a:spcPts val="1405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71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3105" cy="186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 indent="448309" algn="just">
              <a:lnSpc>
                <a:spcPct val="1429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совпавший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отдельной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шкале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начисляется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баллу.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Ответы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13,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17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позволяет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узнать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наличии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насилия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стороны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учеников,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педагогов.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Таким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образом,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данная</a:t>
            </a:r>
            <a:r>
              <a:rPr sz="1400" spc="5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методика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социальному </a:t>
            </a:r>
            <a:r>
              <a:rPr sz="1400" dirty="0">
                <a:latin typeface="Times New Roman"/>
                <a:cs typeface="Times New Roman"/>
              </a:rPr>
              <a:t>педагогу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психологу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определить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«буллинг-</a:t>
            </a:r>
            <a:r>
              <a:rPr sz="1400" dirty="0">
                <a:latin typeface="Times New Roman"/>
                <a:cs typeface="Times New Roman"/>
              </a:rPr>
              <a:t>структуру»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классе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spc="-10" dirty="0">
                <a:latin typeface="Times New Roman"/>
                <a:cs typeface="Times New Roman"/>
              </a:rPr>
              <a:t>дальнейшей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профилактике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школьного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буллинга.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72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683323"/>
            <a:ext cx="5805805" cy="9013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5240" algn="ctr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latin typeface="Times New Roman"/>
                <a:cs typeface="Times New Roman"/>
              </a:rPr>
              <a:t>СПИСОК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ЛИТЕРАТУРЫ</a:t>
            </a:r>
            <a:endParaRPr sz="1400">
              <a:latin typeface="Times New Roman"/>
              <a:cs typeface="Times New Roman"/>
            </a:endParaRPr>
          </a:p>
          <a:p>
            <a:pPr marL="12700" marR="20320" indent="448309" algn="just">
              <a:lnSpc>
                <a:spcPct val="144100"/>
              </a:lnSpc>
              <a:spcBef>
                <a:spcPts val="1330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Бердышев,</a:t>
            </a:r>
            <a:r>
              <a:rPr sz="1400" spc="4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И.</a:t>
            </a:r>
            <a:r>
              <a:rPr sz="1400" spc="45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Медико-</a:t>
            </a:r>
            <a:r>
              <a:rPr sz="1400" dirty="0">
                <a:latin typeface="Times New Roman"/>
                <a:cs typeface="Times New Roman"/>
              </a:rPr>
              <a:t>психологические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последствия </a:t>
            </a:r>
            <a:r>
              <a:rPr sz="1400" dirty="0">
                <a:latin typeface="Times New Roman"/>
                <a:cs typeface="Times New Roman"/>
              </a:rPr>
              <a:t>жестокого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детской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среде.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Вопросы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диагностики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профилактики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Практическое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пособие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врачей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социальных </a:t>
            </a:r>
            <a:r>
              <a:rPr sz="1400" dirty="0">
                <a:latin typeface="Times New Roman"/>
                <a:cs typeface="Times New Roman"/>
              </a:rPr>
              <a:t>работников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И.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Бердышева,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М.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Нечаева.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Санкт-</a:t>
            </a:r>
            <a:r>
              <a:rPr sz="1400" dirty="0">
                <a:latin typeface="Times New Roman"/>
                <a:cs typeface="Times New Roman"/>
              </a:rPr>
              <a:t>Петербург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Речь,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117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978-3-</a:t>
            </a:r>
            <a:r>
              <a:rPr sz="1400" spc="-40" dirty="0">
                <a:latin typeface="Times New Roman"/>
                <a:cs typeface="Times New Roman"/>
              </a:rPr>
              <a:t>1161-</a:t>
            </a:r>
            <a:r>
              <a:rPr sz="1400" spc="-25" dirty="0">
                <a:latin typeface="Times New Roman"/>
                <a:cs typeface="Times New Roman"/>
              </a:rPr>
              <a:t>0971-7.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  <a:buAutoNum type="arabicPeriod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детской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значительные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изменения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детей,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приводящие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психическому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дистрессу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[Электронный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ресурс]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Электрон.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дан.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Электронная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библиотека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БГУ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Режим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доступа: </a:t>
            </a:r>
            <a:r>
              <a:rPr sz="1400" dirty="0">
                <a:latin typeface="Times New Roman"/>
                <a:cs typeface="Times New Roman"/>
                <a:hlinkClick r:id="rId2"/>
              </a:rPr>
              <a:t>http://www.helpline74.ru/docs.php?id=1,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свободный.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Загл.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экрана.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Яз. </a:t>
            </a:r>
            <a:r>
              <a:rPr sz="1400" dirty="0">
                <a:latin typeface="Times New Roman"/>
                <a:cs typeface="Times New Roman"/>
              </a:rPr>
              <a:t>рус.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978-</a:t>
            </a:r>
            <a:r>
              <a:rPr sz="1400" spc="-35" dirty="0">
                <a:latin typeface="Times New Roman"/>
                <a:cs typeface="Times New Roman"/>
              </a:rPr>
              <a:t>985-</a:t>
            </a:r>
            <a:r>
              <a:rPr sz="1400" spc="-40" dirty="0">
                <a:latin typeface="Times New Roman"/>
                <a:cs typeface="Times New Roman"/>
              </a:rPr>
              <a:t>553-283-</a:t>
            </a:r>
            <a:r>
              <a:rPr sz="1400" spc="-25" dirty="0">
                <a:latin typeface="Times New Roman"/>
                <a:cs typeface="Times New Roman"/>
              </a:rPr>
              <a:t>6.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25"/>
              </a:spcBef>
              <a:buFont typeface="Times New Roman"/>
              <a:buAutoNum type="arabicPeriod" startAt="3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Бутенко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В.Н.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школьной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образовательной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среде: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опыт</a:t>
            </a:r>
            <a:endParaRPr sz="1400">
              <a:latin typeface="Times New Roman"/>
              <a:cs typeface="Times New Roman"/>
            </a:endParaRPr>
          </a:p>
          <a:p>
            <a:pPr marL="12700" marR="26670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исследования</a:t>
            </a:r>
            <a:r>
              <a:rPr sz="1400" spc="5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психологических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особенностей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«Обидчиков»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«Жертв»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В.Н.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Бутенко,</a:t>
            </a:r>
            <a:r>
              <a:rPr sz="1400" spc="5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О.А.</a:t>
            </a:r>
            <a:r>
              <a:rPr sz="1400" spc="5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Сидоренко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//</a:t>
            </a:r>
            <a:r>
              <a:rPr sz="1400" spc="5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Вестник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КГПУ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им.</a:t>
            </a:r>
            <a:r>
              <a:rPr sz="1400" spc="5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В.П. </a:t>
            </a:r>
            <a:r>
              <a:rPr sz="1400" dirty="0">
                <a:latin typeface="Times New Roman"/>
                <a:cs typeface="Times New Roman"/>
              </a:rPr>
              <a:t>Астафьева.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4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148–152.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ISSN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1995-</a:t>
            </a:r>
            <a:r>
              <a:rPr sz="1400" spc="-10" dirty="0">
                <a:latin typeface="Times New Roman"/>
                <a:cs typeface="Times New Roman"/>
              </a:rPr>
              <a:t>0861.</a:t>
            </a:r>
            <a:endParaRPr sz="1400">
              <a:latin typeface="Times New Roman"/>
              <a:cs typeface="Times New Roman"/>
            </a:endParaRPr>
          </a:p>
          <a:p>
            <a:pPr marL="12700" marR="17145" indent="448309" algn="just">
              <a:lnSpc>
                <a:spcPct val="143000"/>
              </a:lnSpc>
              <a:buAutoNum type="arabicPeriod" startAt="4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Глазман,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О.Л.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Психологические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особенности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участников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О.Л.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Глазман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//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Психология.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4.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С.160–164.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ISSN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1995-1992-</a:t>
            </a:r>
            <a:r>
              <a:rPr sz="1400" spc="-10" dirty="0">
                <a:latin typeface="Times New Roman"/>
                <a:cs typeface="Times New Roman"/>
              </a:rPr>
              <a:t>6464.</a:t>
            </a:r>
            <a:endParaRPr sz="1400">
              <a:latin typeface="Times New Roman"/>
              <a:cs typeface="Times New Roman"/>
            </a:endParaRPr>
          </a:p>
          <a:p>
            <a:pPr marL="12700" marR="26670" indent="448309" algn="just">
              <a:lnSpc>
                <a:spcPct val="143000"/>
              </a:lnSpc>
              <a:buAutoNum type="arabicPeriod" startAt="5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Екимова,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В.И.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Жертвы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обидчики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буллинга: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кто </a:t>
            </a:r>
            <a:r>
              <a:rPr sz="1400" dirty="0">
                <a:latin typeface="Times New Roman"/>
                <a:cs typeface="Times New Roman"/>
              </a:rPr>
              <a:t>они?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В.И.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Екимова,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А.М.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Залалдинова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//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Современная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зарубежная </a:t>
            </a:r>
            <a:r>
              <a:rPr sz="1400" dirty="0">
                <a:latin typeface="Times New Roman"/>
                <a:cs typeface="Times New Roman"/>
              </a:rPr>
              <a:t>психология.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4.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5–10.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ISSN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2304-</a:t>
            </a:r>
            <a:r>
              <a:rPr sz="1400" spc="-10" dirty="0">
                <a:latin typeface="Times New Roman"/>
                <a:cs typeface="Times New Roman"/>
              </a:rPr>
              <a:t>4977.</a:t>
            </a:r>
            <a:endParaRPr sz="1400">
              <a:latin typeface="Times New Roman"/>
              <a:cs typeface="Times New Roman"/>
            </a:endParaRPr>
          </a:p>
          <a:p>
            <a:pPr marL="12700" indent="448309" algn="just">
              <a:lnSpc>
                <a:spcPct val="100000"/>
              </a:lnSpc>
              <a:spcBef>
                <a:spcPts val="715"/>
              </a:spcBef>
              <a:buAutoNum type="arabicPeriod" startAt="5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Ермолова,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Т.В.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групповой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феномен: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исследование</a:t>
            </a:r>
            <a:endParaRPr sz="1400">
              <a:latin typeface="Times New Roman"/>
              <a:cs typeface="Times New Roman"/>
            </a:endParaRPr>
          </a:p>
          <a:p>
            <a:pPr marL="12700" marR="24765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Финляндии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скандинавских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странах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последние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лет </a:t>
            </a:r>
            <a:r>
              <a:rPr sz="1400" spc="-30" dirty="0">
                <a:latin typeface="Times New Roman"/>
                <a:cs typeface="Times New Roman"/>
              </a:rPr>
              <a:t>(1994—</a:t>
            </a:r>
            <a:r>
              <a:rPr sz="1400" dirty="0">
                <a:latin typeface="Times New Roman"/>
                <a:cs typeface="Times New Roman"/>
              </a:rPr>
              <a:t>2014)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Т.В.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Ермолова,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Н.В.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Савицкая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//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Современная </a:t>
            </a:r>
            <a:r>
              <a:rPr sz="1400" dirty="0">
                <a:latin typeface="Times New Roman"/>
                <a:cs typeface="Times New Roman"/>
              </a:rPr>
              <a:t>зарубежная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психология.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2015.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1.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65–90.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ISSN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2304-</a:t>
            </a:r>
            <a:r>
              <a:rPr sz="1400" spc="-10" dirty="0">
                <a:latin typeface="Times New Roman"/>
                <a:cs typeface="Times New Roman"/>
              </a:rPr>
              <a:t>64977.</a:t>
            </a:r>
            <a:endParaRPr sz="1400">
              <a:latin typeface="Times New Roman"/>
              <a:cs typeface="Times New Roman"/>
            </a:endParaRPr>
          </a:p>
          <a:p>
            <a:pPr marL="12700" marR="27940" indent="448309" algn="just">
              <a:lnSpc>
                <a:spcPct val="143000"/>
              </a:lnSpc>
              <a:buAutoNum type="arabicPeriod" startAt="7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Железнов,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Чучело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Школьное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чтение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К. </a:t>
            </a:r>
            <a:r>
              <a:rPr sz="1400" spc="-10" dirty="0">
                <a:latin typeface="Times New Roman"/>
                <a:cs typeface="Times New Roman"/>
              </a:rPr>
              <a:t>Железнов.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Москва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АСТ,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2019.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222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978-</a:t>
            </a:r>
            <a:r>
              <a:rPr sz="1400" spc="-35" dirty="0">
                <a:latin typeface="Times New Roman"/>
                <a:cs typeface="Times New Roman"/>
              </a:rPr>
              <a:t>5-</a:t>
            </a:r>
            <a:r>
              <a:rPr sz="1400" spc="-40" dirty="0">
                <a:latin typeface="Times New Roman"/>
                <a:cs typeface="Times New Roman"/>
              </a:rPr>
              <a:t>17-</a:t>
            </a:r>
            <a:r>
              <a:rPr sz="1400" spc="-25" dirty="0">
                <a:latin typeface="Times New Roman"/>
                <a:cs typeface="Times New Roman"/>
              </a:rPr>
              <a:t>090820-</a:t>
            </a:r>
            <a:r>
              <a:rPr sz="1400" spc="-5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 marR="27305" indent="448309" algn="just">
              <a:lnSpc>
                <a:spcPct val="143000"/>
              </a:lnSpc>
              <a:spcBef>
                <a:spcPts val="75"/>
              </a:spcBef>
              <a:buAutoNum type="arabicPeriod" startAt="7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Кон,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И.С.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буллинг,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бороться?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[Текст]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И.С. </a:t>
            </a:r>
            <a:r>
              <a:rPr sz="1400" dirty="0">
                <a:latin typeface="Times New Roman"/>
                <a:cs typeface="Times New Roman"/>
              </a:rPr>
              <a:t>Кон.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Москва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Просвещение,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2016.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147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978-5-</a:t>
            </a:r>
            <a:r>
              <a:rPr sz="1400" spc="-40" dirty="0">
                <a:latin typeface="Times New Roman"/>
                <a:cs typeface="Times New Roman"/>
              </a:rPr>
              <a:t>4461-</a:t>
            </a:r>
            <a:r>
              <a:rPr sz="1400" spc="-25" dirty="0">
                <a:latin typeface="Times New Roman"/>
                <a:cs typeface="Times New Roman"/>
              </a:rPr>
              <a:t>0990-6.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73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064894" y="596074"/>
            <a:ext cx="5798185" cy="2475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065" indent="448309" algn="just">
              <a:lnSpc>
                <a:spcPct val="142900"/>
              </a:lnSpc>
              <a:spcBef>
                <a:spcPts val="90"/>
              </a:spcBef>
              <a:buAutoNum type="arabicPeriod" startAt="9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Кривцова,</a:t>
            </a:r>
            <a:r>
              <a:rPr sz="1400" spc="3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С.В.</a:t>
            </a:r>
            <a:r>
              <a:rPr sz="1400" spc="4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5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VS</a:t>
            </a:r>
            <a:r>
              <a:rPr sz="1400" spc="5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сплоченность неравнодушных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С.В.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Кривцова.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Москва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Просвещение,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134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978-5-</a:t>
            </a:r>
            <a:r>
              <a:rPr sz="1400" spc="-40" dirty="0">
                <a:latin typeface="Times New Roman"/>
                <a:cs typeface="Times New Roman"/>
              </a:rPr>
              <a:t>533-00527-</a:t>
            </a:r>
            <a:r>
              <a:rPr sz="1400" spc="-5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  <a:buAutoNum type="arabicPeriod" startAt="9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Лэйн,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Школьная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травля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(буллинг)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Д.А.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Лэйн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// </a:t>
            </a:r>
            <a:r>
              <a:rPr sz="1400" dirty="0">
                <a:latin typeface="Times New Roman"/>
                <a:cs typeface="Times New Roman"/>
              </a:rPr>
              <a:t>Детская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подростковая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психотерапия.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2001.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5.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240–276.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ISBN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400" spc="-35" dirty="0">
                <a:latin typeface="Times New Roman"/>
                <a:cs typeface="Times New Roman"/>
              </a:rPr>
              <a:t>5-</a:t>
            </a:r>
            <a:r>
              <a:rPr sz="1400" spc="-40" dirty="0">
                <a:latin typeface="Times New Roman"/>
                <a:cs typeface="Times New Roman"/>
              </a:rPr>
              <a:t>318-00034-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0-</a:t>
            </a:r>
            <a:r>
              <a:rPr sz="1400" spc="-40" dirty="0">
                <a:latin typeface="Times New Roman"/>
                <a:cs typeface="Times New Roman"/>
              </a:rPr>
              <a:t>335-09890-</a:t>
            </a:r>
            <a:r>
              <a:rPr sz="1400" spc="-25" dirty="0">
                <a:latin typeface="Times New Roman"/>
                <a:cs typeface="Times New Roman"/>
              </a:rPr>
              <a:t>8.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309" algn="just">
              <a:lnSpc>
                <a:spcPct val="143000"/>
              </a:lnSpc>
              <a:buAutoNum type="arabicPeriod" startAt="11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Маланцева,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О.Д.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«Буллинг»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школе.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можем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сделать?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Маланцева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//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Социальная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педагогика.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2017.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90–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4894" y="3133407"/>
            <a:ext cx="38354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dirty="0">
                <a:latin typeface="Times New Roman"/>
                <a:cs typeface="Times New Roman"/>
              </a:rPr>
              <a:t>92.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8280" y="3165157"/>
            <a:ext cx="1173480" cy="210185"/>
          </a:xfrm>
          <a:prstGeom prst="rect">
            <a:avLst/>
          </a:prstGeom>
          <a:solidFill>
            <a:srgbClr val="F4F4F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60"/>
              </a:lnSpc>
            </a:pPr>
            <a:r>
              <a:rPr sz="1400" dirty="0">
                <a:latin typeface="Times New Roman"/>
                <a:cs typeface="Times New Roman"/>
              </a:rPr>
              <a:t>ISSN </a:t>
            </a:r>
            <a:r>
              <a:rPr sz="1400" spc="-40" dirty="0">
                <a:latin typeface="Times New Roman"/>
                <a:cs typeface="Times New Roman"/>
              </a:rPr>
              <a:t>2220-</a:t>
            </a:r>
            <a:r>
              <a:rPr sz="1400" spc="-25" dirty="0">
                <a:latin typeface="Times New Roman"/>
                <a:cs typeface="Times New Roman"/>
              </a:rPr>
              <a:t>6051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4894" y="3341052"/>
            <a:ext cx="5800725" cy="403034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6350" indent="448309" algn="just">
              <a:lnSpc>
                <a:spcPct val="144500"/>
              </a:lnSpc>
              <a:spcBef>
                <a:spcPts val="145"/>
              </a:spcBef>
              <a:buAutoNum type="arabicPeriod" startAt="12"/>
              <a:tabLst>
                <a:tab pos="909319" algn="l"/>
              </a:tabLst>
            </a:pPr>
            <a:r>
              <a:rPr sz="1400" spc="-30" dirty="0">
                <a:latin typeface="Times New Roman"/>
                <a:cs typeface="Times New Roman"/>
              </a:rPr>
              <a:t>Малкина-</a:t>
            </a:r>
            <a:r>
              <a:rPr sz="1400" dirty="0">
                <a:latin typeface="Times New Roman"/>
                <a:cs typeface="Times New Roman"/>
              </a:rPr>
              <a:t>Пых,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И.Г.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Психологическая</a:t>
            </a:r>
            <a:r>
              <a:rPr sz="1400" spc="5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кризисных </a:t>
            </a:r>
            <a:r>
              <a:rPr sz="1400" dirty="0">
                <a:latin typeface="Times New Roman"/>
                <a:cs typeface="Times New Roman"/>
              </a:rPr>
              <a:t>ситуациях: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справочник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практического</a:t>
            </a:r>
            <a:r>
              <a:rPr sz="1400" spc="-10" dirty="0">
                <a:latin typeface="Times New Roman"/>
                <a:cs typeface="Times New Roman"/>
              </a:rPr>
              <a:t> психолога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Малкина- </a:t>
            </a:r>
            <a:r>
              <a:rPr sz="1400" dirty="0">
                <a:latin typeface="Times New Roman"/>
                <a:cs typeface="Times New Roman"/>
              </a:rPr>
              <a:t>Пых.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Москва :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Изд-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Эксмо,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2015.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960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ISBN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978-</a:t>
            </a:r>
            <a:r>
              <a:rPr sz="1400" spc="-35" dirty="0">
                <a:latin typeface="Times New Roman"/>
                <a:cs typeface="Times New Roman"/>
              </a:rPr>
              <a:t>5-</a:t>
            </a:r>
            <a:r>
              <a:rPr sz="1400" spc="-40" dirty="0">
                <a:latin typeface="Times New Roman"/>
                <a:cs typeface="Times New Roman"/>
              </a:rPr>
              <a:t>699-25136-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(В </a:t>
            </a:r>
            <a:r>
              <a:rPr sz="1400" spc="-20" dirty="0">
                <a:latin typeface="Times New Roman"/>
                <a:cs typeface="Times New Roman"/>
              </a:rPr>
              <a:t>пер.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309" algn="just">
              <a:lnSpc>
                <a:spcPct val="143000"/>
              </a:lnSpc>
              <a:buAutoNum type="arabicPeriod" startAt="12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Мосина,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образовательной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среде </a:t>
            </a:r>
            <a:r>
              <a:rPr sz="1400" dirty="0">
                <a:latin typeface="Times New Roman"/>
                <a:cs typeface="Times New Roman"/>
              </a:rPr>
              <a:t>[Электронный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ресурс]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О.А.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Мосина,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В.С. </a:t>
            </a:r>
            <a:r>
              <a:rPr sz="1400" spc="-10" dirty="0">
                <a:latin typeface="Times New Roman"/>
                <a:cs typeface="Times New Roman"/>
              </a:rPr>
              <a:t>Устенко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//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Научно-методический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29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электронный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журнал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«Концепт».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2016.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Т.29.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144–148.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Режим </a:t>
            </a:r>
            <a:r>
              <a:rPr sz="1400" dirty="0">
                <a:latin typeface="Times New Roman"/>
                <a:cs typeface="Times New Roman"/>
              </a:rPr>
              <a:t>доступа: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  <a:hlinkClick r:id="rId2"/>
              </a:rPr>
              <a:t>http://e-</a:t>
            </a:r>
            <a:r>
              <a:rPr sz="1400" dirty="0">
                <a:latin typeface="Times New Roman"/>
                <a:cs typeface="Times New Roman"/>
                <a:hlinkClick r:id="rId2"/>
              </a:rPr>
              <a:t>koncept.ru/2016/56567.htm,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свободный.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Загл.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экрана.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Яз.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рус.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e-</a:t>
            </a:r>
            <a:r>
              <a:rPr sz="1400" dirty="0">
                <a:latin typeface="Times New Roman"/>
                <a:cs typeface="Times New Roman"/>
              </a:rPr>
              <a:t>ISSN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1857-</a:t>
            </a:r>
            <a:r>
              <a:rPr sz="1400" dirty="0">
                <a:latin typeface="Times New Roman"/>
                <a:cs typeface="Times New Roman"/>
              </a:rPr>
              <a:t>4432,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p-ISSN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1857-</a:t>
            </a:r>
            <a:r>
              <a:rPr sz="1400" spc="-20" dirty="0">
                <a:latin typeface="Times New Roman"/>
                <a:cs typeface="Times New Roman"/>
              </a:rPr>
              <a:t>0224.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 algn="just">
              <a:lnSpc>
                <a:spcPct val="143000"/>
              </a:lnSpc>
              <a:buAutoNum type="arabicPeriod" startAt="14"/>
              <a:tabLst>
                <a:tab pos="909319" algn="l"/>
              </a:tabLst>
            </a:pPr>
            <a:r>
              <a:rPr sz="1400" dirty="0">
                <a:latin typeface="Times New Roman"/>
                <a:cs typeface="Times New Roman"/>
              </a:rPr>
              <a:t>Теоретико-методические</a:t>
            </a:r>
            <a:r>
              <a:rPr sz="1400" spc="4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основы</a:t>
            </a:r>
            <a:r>
              <a:rPr sz="1400" spc="48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деятельности</a:t>
            </a:r>
            <a:r>
              <a:rPr sz="1400" spc="509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педагога- </a:t>
            </a:r>
            <a:r>
              <a:rPr sz="1400" dirty="0">
                <a:latin typeface="Times New Roman"/>
                <a:cs typeface="Times New Roman"/>
              </a:rPr>
              <a:t>психолога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предотвращению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[Текст]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ред.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С.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43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Шалагиновой.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Тула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Изд-во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«ГРИФ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К»,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2014.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237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с.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ISBN: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978-</a:t>
            </a:r>
            <a:r>
              <a:rPr sz="1400" spc="-25" dirty="0">
                <a:latin typeface="Times New Roman"/>
                <a:cs typeface="Times New Roman"/>
              </a:rPr>
              <a:t>5- </a:t>
            </a:r>
            <a:r>
              <a:rPr sz="1400" spc="-40" dirty="0">
                <a:latin typeface="Times New Roman"/>
                <a:cs typeface="Times New Roman"/>
              </a:rPr>
              <a:t>8125-2057-</a:t>
            </a:r>
            <a:r>
              <a:rPr sz="1400" spc="-25" dirty="0">
                <a:latin typeface="Times New Roman"/>
                <a:cs typeface="Times New Roman"/>
              </a:rPr>
              <a:t>1.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68069" y="724534"/>
          <a:ext cx="5761990" cy="8960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9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1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  <a:tabLst>
                          <a:tab pos="889635" algn="l"/>
                          <a:tab pos="1470660" algn="l"/>
                          <a:tab pos="263271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очень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требовательны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66040">
                        <a:lnSpc>
                          <a:spcPct val="140800"/>
                        </a:lnSpc>
                        <a:spcBef>
                          <a:spcPts val="70"/>
                        </a:spcBef>
                        <a:tabLst>
                          <a:tab pos="956310" algn="l"/>
                          <a:tab pos="196723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склонны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применять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физические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наказания)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трусливые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озлобленные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  <a:tabLst>
                          <a:tab pos="642620" algn="l"/>
                          <a:tab pos="948055" algn="l"/>
                          <a:tab pos="1909445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необычной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внешностью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Тревожные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(заметные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шрамы,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хромота,</a:t>
                      </a:r>
                      <a:r>
                        <a:rPr sz="12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косоглазие,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тихие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слабые;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023619" algn="l"/>
                          <a:tab pos="204279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рыжие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волосы,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веснушки,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уверенные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себе;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оттопыренные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уши,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заячья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губа,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кривые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42367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низкие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ноги,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особенная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форма</a:t>
                      </a:r>
                      <a:r>
                        <a:rPr sz="12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головы,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полнота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показатели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самоуважения;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худоба;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напряженные;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страдающие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энурезом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энкопорезом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пугливые;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(недержанием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мочи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кала);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чувствительные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мнению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умеющие</a:t>
                      </a:r>
                      <a:r>
                        <a:rPr sz="12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себя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постоять;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окружающих;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неопрятно</a:t>
                      </a:r>
                      <a:r>
                        <a:rPr sz="1200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одетые</a:t>
                      </a:r>
                      <a:r>
                        <a:rPr sz="1200" spc="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3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очень</a:t>
                      </a:r>
                      <a:r>
                        <a:rPr sz="12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хорошо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замкнутые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застенчивые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одетые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671195" algn="l"/>
                          <a:tab pos="1784985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(интроверты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202247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одарённые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не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имеют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флегматики);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друзей;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любящие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себя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электронных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новинок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малообщительные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28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Жертва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же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самые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дорогие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них;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часто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пропускающие</a:t>
                      </a:r>
                      <a:r>
                        <a:rPr sz="12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занятия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594995" algn="l"/>
                          <a:tab pos="890269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импульсивным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поведением;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737870" algn="l"/>
                          <a:tab pos="1889760" algn="l"/>
                          <a:tab pos="234696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часто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жалующиеся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своих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965835" algn="l"/>
                          <a:tab pos="129921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склонные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унынию,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одноклассников;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880744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частым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переживаниям,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неуспешные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учебе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депрессивным</a:t>
                      </a:r>
                      <a:r>
                        <a:rPr sz="12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состояниям,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слишком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опекаемые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родителями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самоубийствам;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умеющие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общаться,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слабые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148715" algn="l"/>
                        </a:tabLst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сниженной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012825" algn="l"/>
                          <a:tab pos="1688464" algn="l"/>
                          <a:tab pos="1917064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социальные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отсутствием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146810" algn="l"/>
                          <a:tab pos="13944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самооценкой,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низким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опыта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жизни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коллективе;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самоуважением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болезненные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(эпилепсия,</a:t>
                      </a:r>
                      <a:r>
                        <a:rPr sz="1200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тики</a:t>
                      </a:r>
                      <a:r>
                        <a:rPr sz="12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гиперкинезы,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заикание,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нарушениями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речи),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физически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слабые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64274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физическими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недостатками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носящие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очки,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сниженный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623570" algn="l"/>
                          <a:tab pos="1108710" algn="l"/>
                          <a:tab pos="207391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слух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нарушения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движений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13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(например,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ДЦП);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27940" algn="ctr">
                        <a:lnSpc>
                          <a:spcPts val="1405"/>
                        </a:lnSpc>
                      </a:pPr>
                      <a:r>
                        <a:rPr sz="1200" b="1" i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68069" y="724534"/>
          <a:ext cx="5761990" cy="7111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9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2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6034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Свидетели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боящиеся</a:t>
                      </a:r>
                      <a:r>
                        <a:rPr sz="12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быть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месте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жертвы;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9055">
                        <a:lnSpc>
                          <a:spcPct val="140800"/>
                        </a:lnSpc>
                        <a:spcBef>
                          <a:spcPts val="7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дорожащие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своими</a:t>
                      </a:r>
                      <a:r>
                        <a:rPr sz="120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отношениями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лидером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(буллером);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1435">
                        <a:lnSpc>
                          <a:spcPct val="146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поддающиеся</a:t>
                      </a:r>
                      <a:r>
                        <a:rPr sz="1200" spc="3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влиянию</a:t>
                      </a:r>
                      <a:r>
                        <a:rPr sz="12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сильных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морально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физически;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189230">
                        <a:lnSpc>
                          <a:spcPts val="2100"/>
                        </a:lnSpc>
                        <a:spcBef>
                          <a:spcPts val="1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принимающие</a:t>
                      </a:r>
                      <a:r>
                        <a:rPr sz="1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травлю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развлечение;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жестоких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родителей;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585470" algn="l"/>
                          <a:tab pos="938530" algn="l"/>
                          <a:tab pos="229997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неблагополучных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семей,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испытавшие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страх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наказания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330"/>
                        </a:lnSpc>
                        <a:tabLst>
                          <a:tab pos="124333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имеющие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8895">
                        <a:lnSpc>
                          <a:spcPct val="143400"/>
                        </a:lnSpc>
                        <a:spcBef>
                          <a:spcPts val="35"/>
                        </a:spcBef>
                        <a:tabLst>
                          <a:tab pos="136525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притупленное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чувство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сострадания,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эмпатии; безынициативные;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8895" algn="just">
                        <a:lnSpc>
                          <a:spcPct val="1433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200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неблагополучных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семей,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испытавшие</a:t>
                      </a:r>
                      <a:r>
                        <a:rPr sz="12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страх наказания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6990">
                        <a:lnSpc>
                          <a:spcPts val="2100"/>
                        </a:lnSpc>
                        <a:spcBef>
                          <a:spcPts val="105"/>
                        </a:spcBef>
                        <a:tabLst>
                          <a:tab pos="852169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испытывающие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страх,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боящиеся;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6355">
                        <a:lnSpc>
                          <a:spcPts val="2030"/>
                        </a:lnSpc>
                        <a:spcBef>
                          <a:spcPts val="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умеющие</a:t>
                      </a:r>
                      <a:r>
                        <a:rPr sz="120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сопереживать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сочувствовать;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786130">
                        <a:lnSpc>
                          <a:spcPts val="2030"/>
                        </a:lnSpc>
                        <a:spcBef>
                          <a:spcPts val="7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озлобленные; беспомощность;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стыд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свое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бездействие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6990" algn="just">
                        <a:lnSpc>
                          <a:spcPct val="143400"/>
                        </a:lnSpc>
                        <a:spcBef>
                          <a:spcPts val="40"/>
                        </a:spcBef>
                        <a:tabLst>
                          <a:tab pos="179451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sz="1200" spc="14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</a:t>
                      </a:r>
                      <a:r>
                        <a:rPr sz="120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желание присоединиться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агрессору;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46355" algn="just">
                        <a:lnSpc>
                          <a:spcPts val="2100"/>
                        </a:lnSpc>
                        <a:spcBef>
                          <a:spcPts val="1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циничное</a:t>
                      </a:r>
                      <a:r>
                        <a:rPr sz="1200" spc="3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безжалостное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отношение</a:t>
                      </a:r>
                      <a:r>
                        <a:rPr sz="1200" spc="29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жертвам буллинга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Times New Roman"/>
                          <a:cs typeface="Times New Roman"/>
                        </a:rPr>
                        <a:t>Защитники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405"/>
                        </a:lnSpc>
                        <a:tabLst>
                          <a:tab pos="1070610" algn="l"/>
                          <a:tab pos="228028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Ученики,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обладающие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четкой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60960">
                        <a:lnSpc>
                          <a:spcPts val="2100"/>
                        </a:lnSpc>
                        <a:spcBef>
                          <a:spcPts val="1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негативной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позицией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отношению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ко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всему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процессу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буллинга;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7785">
                        <a:lnSpc>
                          <a:spcPts val="2030"/>
                        </a:lnSpc>
                        <a:spcBef>
                          <a:spcPts val="60"/>
                        </a:spcBef>
                        <a:tabLst>
                          <a:tab pos="1299845" algn="l"/>
                          <a:tab pos="188976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активно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противодействующие сопротивляющиеся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«агрессору»,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62865">
                        <a:lnSpc>
                          <a:spcPts val="2030"/>
                        </a:lnSpc>
                        <a:spcBef>
                          <a:spcPts val="65"/>
                        </a:spcBef>
                        <a:tabLst>
                          <a:tab pos="1118235" algn="l"/>
                          <a:tab pos="1412875" algn="l"/>
                          <a:tab pos="1861185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оказывающие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мере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возможности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поддержку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«жертве»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algn="just">
                        <a:lnSpc>
                          <a:spcPts val="140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Дети,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имеющие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достаточно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50800" algn="just">
                        <a:lnSpc>
                          <a:spcPts val="2100"/>
                        </a:lnSpc>
                        <a:spcBef>
                          <a:spcPts val="105"/>
                        </a:spcBef>
                        <a:tabLst>
                          <a:tab pos="111061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высокий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уровень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личной эмпатии,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социальной ответственности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064894" y="8022399"/>
            <a:ext cx="5797550" cy="18656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448309" algn="just">
              <a:lnSpc>
                <a:spcPct val="144400"/>
              </a:lnSpc>
              <a:spcBef>
                <a:spcPts val="70"/>
              </a:spcBef>
            </a:pPr>
            <a:r>
              <a:rPr sz="1400" dirty="0">
                <a:latin typeface="Times New Roman"/>
                <a:cs typeface="Times New Roman"/>
              </a:rPr>
              <a:t>Цель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буллинга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агрессивным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поведением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скрыть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свою </a:t>
            </a:r>
            <a:r>
              <a:rPr sz="1400" dirty="0">
                <a:latin typeface="Times New Roman"/>
                <a:cs typeface="Times New Roman"/>
              </a:rPr>
              <a:t>неполноценность.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буллинг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применяется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взрослыми,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имеет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общего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руководством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коллективом,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4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9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хороший </a:t>
            </a:r>
            <a:r>
              <a:rPr sz="1400" dirty="0">
                <a:latin typeface="Times New Roman"/>
                <a:cs typeface="Times New Roman"/>
              </a:rPr>
              <a:t>администратор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(учитель)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управляет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руководит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коллективом,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плохой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 marR="13970" algn="just">
              <a:lnSpc>
                <a:spcPct val="143000"/>
              </a:lnSpc>
            </a:pPr>
            <a:r>
              <a:rPr sz="1400" dirty="0">
                <a:latin typeface="Times New Roman"/>
                <a:cs typeface="Times New Roman"/>
              </a:rPr>
              <a:t>«травит».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выбирает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«травлю»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будь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 </a:t>
            </a:r>
            <a:r>
              <a:rPr sz="1400" dirty="0">
                <a:latin typeface="Times New Roman"/>
                <a:cs typeface="Times New Roman"/>
              </a:rPr>
              <a:t>взрослый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ребенок,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показывает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неполноценность,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сила,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13969</Words>
  <Application>Microsoft Office PowerPoint</Application>
  <PresentationFormat>Произвольный</PresentationFormat>
  <Paragraphs>1464</Paragraphs>
  <Slides>73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8" baseType="lpstr">
      <vt:lpstr>Symbol</vt:lpstr>
      <vt:lpstr>Calibri</vt:lpstr>
      <vt:lpstr>Wingdings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05</dc:creator>
  <cp:lastModifiedBy>Хазиева Татьяна Иркинджоновна</cp:lastModifiedBy>
  <cp:revision>3</cp:revision>
  <dcterms:created xsi:type="dcterms:W3CDTF">2022-02-09T17:17:42Z</dcterms:created>
  <dcterms:modified xsi:type="dcterms:W3CDTF">2022-03-21T12:43:17Z</dcterms:modified>
</cp:coreProperties>
</file>